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58" r:id="rId5"/>
    <p:sldId id="261" r:id="rId6"/>
    <p:sldId id="262" r:id="rId7"/>
    <p:sldId id="346" r:id="rId8"/>
    <p:sldId id="347" r:id="rId9"/>
    <p:sldId id="348" r:id="rId10"/>
    <p:sldId id="309" r:id="rId11"/>
    <p:sldId id="265" r:id="rId12"/>
    <p:sldId id="289" r:id="rId13"/>
    <p:sldId id="331" r:id="rId14"/>
    <p:sldId id="291" r:id="rId15"/>
    <p:sldId id="349" r:id="rId16"/>
    <p:sldId id="264" r:id="rId17"/>
    <p:sldId id="298" r:id="rId18"/>
    <p:sldId id="299" r:id="rId19"/>
    <p:sldId id="301" r:id="rId20"/>
    <p:sldId id="263" r:id="rId21"/>
    <p:sldId id="295" r:id="rId22"/>
    <p:sldId id="296" r:id="rId23"/>
    <p:sldId id="303" r:id="rId24"/>
    <p:sldId id="304" r:id="rId25"/>
    <p:sldId id="260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97C"/>
    <a:srgbClr val="73BFEA"/>
    <a:srgbClr val="187AAA"/>
    <a:srgbClr val="08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56" y="780"/>
      </p:cViewPr>
      <p:guideLst>
        <p:guide orient="horz" pos="2434"/>
        <p:guide pos="3840"/>
        <p:guide orient="horz" pos="867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E903C-C666-477D-B42D-F613122B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87BD9-ACA3-4135-A879-3383454270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187BD9-ACA3-4135-A879-3383454270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A96F9-17DA-457F-BBF2-0D187ECB4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6042" r="208" b="193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18541" r="953" b="18541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18541" r="953" b="18541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48973" y="233363"/>
            <a:ext cx="986342" cy="987420"/>
          </a:xfrm>
          <a:prstGeom prst="rect">
            <a:avLst/>
          </a:prstGeom>
        </p:spPr>
      </p:pic>
      <p:sp>
        <p:nvSpPr>
          <p:cNvPr id="9" name="椭圆 11"/>
          <p:cNvSpPr/>
          <p:nvPr userDrawn="1"/>
        </p:nvSpPr>
        <p:spPr>
          <a:xfrm>
            <a:off x="642297" y="527227"/>
            <a:ext cx="399694" cy="399692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879591" y="3775688"/>
            <a:ext cx="3904892" cy="312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535766" y="4616521"/>
            <a:ext cx="3144740" cy="931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879591" y="3715813"/>
            <a:ext cx="3904892" cy="4321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456921" y="2158244"/>
            <a:ext cx="3904892" cy="3123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277701" y="813638"/>
            <a:ext cx="3144740" cy="9319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456921" y="2098369"/>
            <a:ext cx="3904892" cy="43214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48866" y="4239739"/>
            <a:ext cx="3904892" cy="31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6885" y="3968035"/>
            <a:ext cx="3144740" cy="9319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48866" y="4179864"/>
            <a:ext cx="3904892" cy="43214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8551" y="1898972"/>
            <a:ext cx="237490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rPr>
              <a:t>2020</a:t>
            </a:r>
            <a:endParaRPr lang="zh-CN" altLang="en-US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DINOT-Bold" panose="02000503030000020004" pitchFamily="5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8560" y="3221346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数据挖掘常用库介绍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6700" y="3094083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76700" y="3966326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05112" y="4147830"/>
            <a:ext cx="1581785" cy="3371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WEI LE SHE JI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528354" y="4734948"/>
            <a:ext cx="1135292" cy="2720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80404"/>
                </a:solidFill>
              </a:rPr>
              <a:t>2020.04.03</a:t>
            </a:r>
            <a:endParaRPr lang="zh-CN" altLang="en-US" sz="1200" dirty="0">
              <a:solidFill>
                <a:srgbClr val="08040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31628 -0.9363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46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3816 -0.1141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5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3816 -0.1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578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30377 0.955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477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0.03763 0.1226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6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0.03763 0.1236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61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0.79922 -0.0030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61" y="-1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6654 -0.00162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6654 -0.0016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9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99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99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5300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/>
              <a:t>Pandas的两大核心数据结构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52880" y="1528445"/>
            <a:ext cx="41065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⊙ </a:t>
            </a:r>
            <a:r>
              <a:rPr lang="zh-CN" altLang="en-US" sz="2800">
                <a:solidFill>
                  <a:schemeClr val="bg1"/>
                </a:solidFill>
              </a:rPr>
              <a:t>Series(一维数据)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810" y="2214245"/>
            <a:ext cx="5177155" cy="396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5300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/>
              <a:t>Pandas的两大核心数据结构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52880" y="1528445"/>
            <a:ext cx="8954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⊙ </a:t>
            </a:r>
            <a:r>
              <a:rPr lang="zh-CN" altLang="en-US" sz="2800">
                <a:solidFill>
                  <a:schemeClr val="bg1"/>
                </a:solidFill>
              </a:rPr>
              <a:t>DataFrame(多特征数据,既有行索引,又有列索引)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045" y="2179955"/>
            <a:ext cx="8599805" cy="394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33450" y="3471861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3450" y="4914899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3450" y="2028824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90650" y="2028824"/>
            <a:ext cx="5353050" cy="1209676"/>
            <a:chOff x="1390650" y="2028824"/>
            <a:chExt cx="5353050" cy="1209676"/>
          </a:xfrm>
        </p:grpSpPr>
        <p:sp>
          <p:nvSpPr>
            <p:cNvPr id="6" name="矩形 5"/>
            <p:cNvSpPr/>
            <p:nvPr/>
          </p:nvSpPr>
          <p:spPr>
            <a:xfrm>
              <a:off x="1390650" y="2028824"/>
              <a:ext cx="5353050" cy="120967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390650" y="2028824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70387" y="2139499"/>
              <a:ext cx="28473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数据读取（以csv为例）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87639" y="2453902"/>
              <a:ext cx="440836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en-US" altLang="zh-CN" sz="1600" dirty="0"/>
                <a:t>Pandas</a:t>
              </a:r>
              <a:r>
                <a:rPr lang="zh-CN" altLang="en-US" sz="1600" dirty="0"/>
                <a:t>适合用于读取各种表格数据，例如：</a:t>
              </a:r>
              <a:r>
                <a:rPr lang="en-US" altLang="zh-CN" sz="1600" dirty="0"/>
                <a:t>.csv</a:t>
              </a:r>
              <a:r>
                <a:rPr lang="zh-CN" altLang="en-US" sz="1600" dirty="0"/>
                <a:t>，</a:t>
              </a:r>
              <a:r>
                <a:rPr lang="en-US" altLang="zh-CN" sz="1600" dirty="0"/>
                <a:t>x</a:t>
              </a:r>
              <a:r>
                <a:rPr lang="zh-CN" altLang="en-US" sz="1600" dirty="0"/>
                <a:t>lsx</a:t>
              </a:r>
              <a:r>
                <a:rPr lang="en-US" altLang="zh-CN" sz="1600" dirty="0"/>
                <a:t>, .tsv</a:t>
              </a:r>
              <a:r>
                <a:rPr lang="zh-CN" altLang="en-US" sz="1600" dirty="0"/>
                <a:t>等表格数据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90650" y="3499166"/>
            <a:ext cx="5353050" cy="1209676"/>
            <a:chOff x="1390650" y="3471861"/>
            <a:chExt cx="5353050" cy="1209676"/>
          </a:xfrm>
        </p:grpSpPr>
        <p:sp>
          <p:nvSpPr>
            <p:cNvPr id="12" name="矩形 11"/>
            <p:cNvSpPr/>
            <p:nvPr/>
          </p:nvSpPr>
          <p:spPr>
            <a:xfrm>
              <a:off x="1390650" y="3471861"/>
              <a:ext cx="5353050" cy="120967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90650" y="3471861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70387" y="3582537"/>
              <a:ext cx="424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处理（以缺失值处理为例子）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87639" y="3876620"/>
              <a:ext cx="440836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en-US" altLang="zh-CN" sz="1600" dirty="0"/>
                <a:t>Pandas</a:t>
              </a:r>
              <a:r>
                <a:rPr lang="zh-CN" altLang="en-US" sz="1600" dirty="0"/>
                <a:t>可以进行很多常用的数据处理技巧，比如缺失值处理，异常值处理等技巧</a:t>
              </a:r>
              <a:endParaRPr lang="zh-CN" altLang="en-US" sz="16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390650" y="4914899"/>
            <a:ext cx="5353050" cy="1209676"/>
            <a:chOff x="1390650" y="4914899"/>
            <a:chExt cx="5353050" cy="1209676"/>
          </a:xfrm>
        </p:grpSpPr>
        <p:sp>
          <p:nvSpPr>
            <p:cNvPr id="18" name="矩形 17"/>
            <p:cNvSpPr/>
            <p:nvPr/>
          </p:nvSpPr>
          <p:spPr>
            <a:xfrm>
              <a:off x="1390650" y="4914899"/>
              <a:ext cx="5353050" cy="120967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90650" y="4914899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7532" y="4985569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7639" y="5319657"/>
              <a:ext cx="440836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en-US" altLang="zh-CN" sz="1600" dirty="0"/>
                <a:t>Pandas</a:t>
              </a:r>
              <a:r>
                <a:rPr lang="zh-CN" altLang="en-US" sz="1600" dirty="0"/>
                <a:t>可以很方便得对数据数据进行操作，比如两张表的合并，筛选满足条件的数据等操纵</a:t>
              </a:r>
              <a:endParaRPr lang="zh-CN" altLang="en-US" sz="1600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452776" y="479708"/>
            <a:ext cx="36747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Pandas</a:t>
            </a:r>
            <a:r>
              <a:rPr lang="zh-CN" altLang="en-US" dirty="0"/>
              <a:t>的其他用途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65" y="2139315"/>
            <a:ext cx="3688080" cy="3688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9" grpId="0" animBg="1"/>
      <p:bldP spid="19" grpId="1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462936" y="489233"/>
            <a:ext cx="16522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lang="en-US" altLang="zh-CN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2265" y="1562735"/>
            <a:ext cx="6442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安装方式：</a:t>
            </a:r>
            <a:r>
              <a:rPr lang="en-US" altLang="zh-CN" sz="2400">
                <a:solidFill>
                  <a:schemeClr val="bg1"/>
                </a:solidFill>
              </a:rPr>
              <a:t>1. cmd</a:t>
            </a:r>
            <a:r>
              <a:rPr lang="zh-CN" altLang="en-US" sz="2400">
                <a:solidFill>
                  <a:schemeClr val="bg1"/>
                </a:solidFill>
              </a:rPr>
              <a:t>中使用</a:t>
            </a:r>
            <a:r>
              <a:rPr lang="en-US" altLang="zh-CN" sz="2400">
                <a:solidFill>
                  <a:schemeClr val="bg1"/>
                </a:solidFill>
              </a:rPr>
              <a:t>pip install pandas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2. pycharm</a:t>
            </a:r>
            <a:r>
              <a:rPr lang="zh-CN" altLang="en-US" sz="2400">
                <a:solidFill>
                  <a:schemeClr val="bg1"/>
                </a:solidFill>
              </a:rPr>
              <a:t>使用project </a:t>
            </a:r>
            <a:r>
              <a:rPr lang="en-US" altLang="zh-CN" sz="2400">
                <a:solidFill>
                  <a:schemeClr val="bg1"/>
                </a:solidFill>
              </a:rPr>
              <a:t>interpreter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3. Anaconda自带pandas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01800" y="3224530"/>
            <a:ext cx="540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调用</a:t>
            </a:r>
            <a:r>
              <a:rPr lang="zh-CN" altLang="en-US" sz="2400">
                <a:solidFill>
                  <a:schemeClr val="bg1"/>
                </a:solidFill>
              </a:rPr>
              <a:t>方式：  </a:t>
            </a:r>
            <a:r>
              <a:rPr lang="en-US" altLang="zh-CN" sz="2400">
                <a:solidFill>
                  <a:schemeClr val="bg1"/>
                </a:solidFill>
              </a:rPr>
              <a:t>import pandas as pd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9565" y="4356100"/>
            <a:ext cx="4050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简单操作一下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4935221" y="4617038"/>
            <a:ext cx="232156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>
            <a:defPPr>
              <a:defRPr lang="zh-CN"/>
            </a:defPPr>
            <a:lvl1pPr algn="ctr"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/>
              <a:t>matplotlib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445823" y="2174338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8000">
                      <a:prstClr val="white"/>
                    </a:gs>
                    <a:gs pos="85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DINOT-Bold" panose="02000503030000020004" pitchFamily="50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prstClr val="white"/>
                  </a:gs>
                  <a:gs pos="85000">
                    <a:prstClr val="white">
                      <a:alpha val="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DINOT-Bold" panose="02000503030000020004" pitchFamily="50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553960" y="5189499"/>
            <a:ext cx="0" cy="1671272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组合 8"/>
          <p:cNvGrpSpPr/>
          <p:nvPr/>
        </p:nvGrpSpPr>
        <p:grpSpPr>
          <a:xfrm>
            <a:off x="7127239" y="3859673"/>
            <a:ext cx="853442" cy="1329964"/>
            <a:chOff x="4278313" y="6613525"/>
            <a:chExt cx="503238" cy="784225"/>
          </a:xfrm>
          <a:solidFill>
            <a:schemeClr val="bg1"/>
          </a:solidFill>
        </p:grpSpPr>
        <p:sp>
          <p:nvSpPr>
            <p:cNvPr id="10" name="Freeform 333"/>
            <p:cNvSpPr>
              <a:spLocks noEditPoints="1"/>
            </p:cNvSpPr>
            <p:nvPr/>
          </p:nvSpPr>
          <p:spPr bwMode="auto">
            <a:xfrm>
              <a:off x="4278313" y="6613525"/>
              <a:ext cx="503238" cy="784225"/>
            </a:xfrm>
            <a:custGeom>
              <a:avLst/>
              <a:gdLst>
                <a:gd name="T0" fmla="*/ 67 w 134"/>
                <a:gd name="T1" fmla="*/ 0 h 209"/>
                <a:gd name="T2" fmla="*/ 0 w 134"/>
                <a:gd name="T3" fmla="*/ 74 h 209"/>
                <a:gd name="T4" fmla="*/ 31 w 134"/>
                <a:gd name="T5" fmla="*/ 163 h 209"/>
                <a:gd name="T6" fmla="*/ 51 w 134"/>
                <a:gd name="T7" fmla="*/ 169 h 209"/>
                <a:gd name="T8" fmla="*/ 31 w 134"/>
                <a:gd name="T9" fmla="*/ 175 h 209"/>
                <a:gd name="T10" fmla="*/ 34 w 134"/>
                <a:gd name="T11" fmla="*/ 180 h 209"/>
                <a:gd name="T12" fmla="*/ 31 w 134"/>
                <a:gd name="T13" fmla="*/ 185 h 209"/>
                <a:gd name="T14" fmla="*/ 34 w 134"/>
                <a:gd name="T15" fmla="*/ 190 h 209"/>
                <a:gd name="T16" fmla="*/ 47 w 134"/>
                <a:gd name="T17" fmla="*/ 203 h 209"/>
                <a:gd name="T18" fmla="*/ 78 w 134"/>
                <a:gd name="T19" fmla="*/ 209 h 209"/>
                <a:gd name="T20" fmla="*/ 102 w 134"/>
                <a:gd name="T21" fmla="*/ 190 h 209"/>
                <a:gd name="T22" fmla="*/ 100 w 134"/>
                <a:gd name="T23" fmla="*/ 185 h 209"/>
                <a:gd name="T24" fmla="*/ 102 w 134"/>
                <a:gd name="T25" fmla="*/ 180 h 209"/>
                <a:gd name="T26" fmla="*/ 100 w 134"/>
                <a:gd name="T27" fmla="*/ 175 h 209"/>
                <a:gd name="T28" fmla="*/ 102 w 134"/>
                <a:gd name="T29" fmla="*/ 169 h 209"/>
                <a:gd name="T30" fmla="*/ 84 w 134"/>
                <a:gd name="T31" fmla="*/ 163 h 209"/>
                <a:gd name="T32" fmla="*/ 107 w 134"/>
                <a:gd name="T33" fmla="*/ 134 h 209"/>
                <a:gd name="T34" fmla="*/ 134 w 134"/>
                <a:gd name="T35" fmla="*/ 68 h 209"/>
                <a:gd name="T36" fmla="*/ 68 w 134"/>
                <a:gd name="T37" fmla="*/ 118 h 209"/>
                <a:gd name="T38" fmla="*/ 66 w 134"/>
                <a:gd name="T39" fmla="*/ 152 h 209"/>
                <a:gd name="T40" fmla="*/ 66 w 134"/>
                <a:gd name="T41" fmla="*/ 169 h 209"/>
                <a:gd name="T42" fmla="*/ 69 w 134"/>
                <a:gd name="T43" fmla="*/ 163 h 209"/>
                <a:gd name="T44" fmla="*/ 66 w 134"/>
                <a:gd name="T45" fmla="*/ 169 h 209"/>
                <a:gd name="T46" fmla="*/ 122 w 134"/>
                <a:gd name="T47" fmla="*/ 78 h 209"/>
                <a:gd name="T48" fmla="*/ 98 w 134"/>
                <a:gd name="T49" fmla="*/ 126 h 209"/>
                <a:gd name="T50" fmla="*/ 85 w 134"/>
                <a:gd name="T51" fmla="*/ 152 h 209"/>
                <a:gd name="T52" fmla="*/ 85 w 134"/>
                <a:gd name="T53" fmla="*/ 118 h 209"/>
                <a:gd name="T54" fmla="*/ 86 w 134"/>
                <a:gd name="T55" fmla="*/ 118 h 209"/>
                <a:gd name="T56" fmla="*/ 89 w 134"/>
                <a:gd name="T57" fmla="*/ 66 h 209"/>
                <a:gd name="T58" fmla="*/ 76 w 134"/>
                <a:gd name="T59" fmla="*/ 59 h 209"/>
                <a:gd name="T60" fmla="*/ 81 w 134"/>
                <a:gd name="T61" fmla="*/ 63 h 209"/>
                <a:gd name="T62" fmla="*/ 78 w 134"/>
                <a:gd name="T63" fmla="*/ 71 h 209"/>
                <a:gd name="T64" fmla="*/ 70 w 134"/>
                <a:gd name="T65" fmla="*/ 65 h 209"/>
                <a:gd name="T66" fmla="*/ 69 w 134"/>
                <a:gd name="T67" fmla="*/ 59 h 209"/>
                <a:gd name="T68" fmla="*/ 63 w 134"/>
                <a:gd name="T69" fmla="*/ 64 h 209"/>
                <a:gd name="T70" fmla="*/ 63 w 134"/>
                <a:gd name="T71" fmla="*/ 87 h 209"/>
                <a:gd name="T72" fmla="*/ 58 w 134"/>
                <a:gd name="T73" fmla="*/ 66 h 209"/>
                <a:gd name="T74" fmla="*/ 57 w 134"/>
                <a:gd name="T75" fmla="*/ 59 h 209"/>
                <a:gd name="T76" fmla="*/ 51 w 134"/>
                <a:gd name="T77" fmla="*/ 60 h 209"/>
                <a:gd name="T78" fmla="*/ 41 w 134"/>
                <a:gd name="T79" fmla="*/ 117 h 209"/>
                <a:gd name="T80" fmla="*/ 48 w 134"/>
                <a:gd name="T81" fmla="*/ 118 h 209"/>
                <a:gd name="T82" fmla="*/ 49 w 134"/>
                <a:gd name="T83" fmla="*/ 118 h 209"/>
                <a:gd name="T84" fmla="*/ 43 w 134"/>
                <a:gd name="T85" fmla="*/ 152 h 209"/>
                <a:gd name="T86" fmla="*/ 12 w 134"/>
                <a:gd name="T87" fmla="*/ 78 h 209"/>
                <a:gd name="T88" fmla="*/ 11 w 134"/>
                <a:gd name="T89" fmla="*/ 70 h 209"/>
                <a:gd name="T90" fmla="*/ 67 w 134"/>
                <a:gd name="T91" fmla="*/ 12 h 209"/>
                <a:gd name="T92" fmla="*/ 122 w 134"/>
                <a:gd name="T93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209">
                  <a:moveTo>
                    <a:pt x="134" y="68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70"/>
                    <a:pt x="0" y="72"/>
                    <a:pt x="0" y="74"/>
                  </a:cubicBezTo>
                  <a:cubicBezTo>
                    <a:pt x="0" y="75"/>
                    <a:pt x="1" y="101"/>
                    <a:pt x="27" y="134"/>
                  </a:cubicBezTo>
                  <a:cubicBezTo>
                    <a:pt x="34" y="143"/>
                    <a:pt x="31" y="163"/>
                    <a:pt x="31" y="163"/>
                  </a:cubicBezTo>
                  <a:cubicBezTo>
                    <a:pt x="37" y="163"/>
                    <a:pt x="44" y="163"/>
                    <a:pt x="51" y="163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7"/>
                    <a:pt x="38" y="203"/>
                    <a:pt x="47" y="203"/>
                  </a:cubicBezTo>
                  <a:cubicBezTo>
                    <a:pt x="48" y="207"/>
                    <a:pt x="52" y="209"/>
                    <a:pt x="56" y="209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82" y="209"/>
                    <a:pt x="86" y="207"/>
                    <a:pt x="87" y="203"/>
                  </a:cubicBezTo>
                  <a:cubicBezTo>
                    <a:pt x="95" y="203"/>
                    <a:pt x="102" y="197"/>
                    <a:pt x="102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85"/>
                    <a:pt x="100" y="185"/>
                    <a:pt x="100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167"/>
                    <a:pt x="84" y="165"/>
                    <a:pt x="84" y="163"/>
                  </a:cubicBezTo>
                  <a:cubicBezTo>
                    <a:pt x="91" y="163"/>
                    <a:pt x="97" y="163"/>
                    <a:pt x="103" y="163"/>
                  </a:cubicBezTo>
                  <a:cubicBezTo>
                    <a:pt x="103" y="163"/>
                    <a:pt x="100" y="143"/>
                    <a:pt x="107" y="134"/>
                  </a:cubicBezTo>
                  <a:cubicBezTo>
                    <a:pt x="133" y="101"/>
                    <a:pt x="134" y="75"/>
                    <a:pt x="134" y="74"/>
                  </a:cubicBezTo>
                  <a:cubicBezTo>
                    <a:pt x="134" y="72"/>
                    <a:pt x="134" y="70"/>
                    <a:pt x="134" y="68"/>
                  </a:cubicBezTo>
                  <a:close/>
                  <a:moveTo>
                    <a:pt x="66" y="118"/>
                  </a:moveTo>
                  <a:cubicBezTo>
                    <a:pt x="67" y="118"/>
                    <a:pt x="67" y="118"/>
                    <a:pt x="68" y="11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66" y="139"/>
                    <a:pt x="66" y="125"/>
                    <a:pt x="66" y="118"/>
                  </a:cubicBezTo>
                  <a:close/>
                  <a:moveTo>
                    <a:pt x="66" y="169"/>
                  </a:moveTo>
                  <a:cubicBezTo>
                    <a:pt x="66" y="167"/>
                    <a:pt x="66" y="165"/>
                    <a:pt x="66" y="163"/>
                  </a:cubicBezTo>
                  <a:cubicBezTo>
                    <a:pt x="67" y="163"/>
                    <a:pt x="68" y="163"/>
                    <a:pt x="69" y="163"/>
                  </a:cubicBezTo>
                  <a:cubicBezTo>
                    <a:pt x="69" y="169"/>
                    <a:pt x="69" y="169"/>
                    <a:pt x="69" y="169"/>
                  </a:cubicBezTo>
                  <a:lnTo>
                    <a:pt x="66" y="169"/>
                  </a:lnTo>
                  <a:close/>
                  <a:moveTo>
                    <a:pt x="122" y="70"/>
                  </a:move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0" y="86"/>
                    <a:pt x="116" y="104"/>
                    <a:pt x="98" y="126"/>
                  </a:cubicBezTo>
                  <a:cubicBezTo>
                    <a:pt x="93" y="134"/>
                    <a:pt x="91" y="143"/>
                    <a:pt x="91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39"/>
                    <a:pt x="84" y="125"/>
                    <a:pt x="84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8"/>
                    <a:pt x="86" y="118"/>
                    <a:pt x="86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8" y="118"/>
                    <a:pt x="91" y="118"/>
                    <a:pt x="93" y="117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2"/>
                    <a:pt x="86" y="60"/>
                    <a:pt x="82" y="60"/>
                  </a:cubicBezTo>
                  <a:cubicBezTo>
                    <a:pt x="82" y="60"/>
                    <a:pt x="78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6" y="59"/>
                    <a:pt x="51" y="60"/>
                    <a:pt x="51" y="60"/>
                  </a:cubicBezTo>
                  <a:cubicBezTo>
                    <a:pt x="48" y="60"/>
                    <a:pt x="45" y="62"/>
                    <a:pt x="45" y="66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3" y="118"/>
                    <a:pt x="45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43"/>
                    <a:pt x="41" y="134"/>
                    <a:pt x="36" y="127"/>
                  </a:cubicBezTo>
                  <a:cubicBezTo>
                    <a:pt x="18" y="104"/>
                    <a:pt x="13" y="86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37"/>
                    <a:pt x="36" y="12"/>
                    <a:pt x="67" y="12"/>
                  </a:cubicBezTo>
                  <a:cubicBezTo>
                    <a:pt x="98" y="12"/>
                    <a:pt x="123" y="37"/>
                    <a:pt x="123" y="68"/>
                  </a:cubicBezTo>
                  <a:cubicBezTo>
                    <a:pt x="123" y="69"/>
                    <a:pt x="122" y="69"/>
                    <a:pt x="122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334"/>
            <p:cNvSpPr>
              <a:spLocks noChangeArrowheads="1"/>
            </p:cNvSpPr>
            <p:nvPr/>
          </p:nvSpPr>
          <p:spPr bwMode="auto">
            <a:xfrm>
              <a:off x="4489450" y="6723063"/>
              <a:ext cx="82550" cy="1000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3203841-e0327b04b904a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6485" y="374015"/>
            <a:ext cx="5787390" cy="2248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5440" y="690880"/>
            <a:ext cx="2326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en-US" altLang="zh-CN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440" y="1563370"/>
            <a:ext cx="55010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安装方式：</a:t>
            </a:r>
            <a:r>
              <a:rPr lang="en-US" altLang="zh-CN" sz="2400">
                <a:solidFill>
                  <a:schemeClr val="bg1"/>
                </a:solidFill>
              </a:rPr>
              <a:t>1. cmd</a:t>
            </a:r>
            <a:r>
              <a:rPr lang="zh-CN" altLang="en-US" sz="2400">
                <a:solidFill>
                  <a:schemeClr val="bg1"/>
                </a:solidFill>
              </a:rPr>
              <a:t>中使用</a:t>
            </a:r>
            <a:r>
              <a:rPr lang="en-US" altLang="zh-CN" sz="2400">
                <a:solidFill>
                  <a:schemeClr val="bg1"/>
                </a:solidFill>
              </a:rPr>
              <a:t>pip install 		matplotlib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2. pycharm</a:t>
            </a:r>
            <a:r>
              <a:rPr lang="zh-CN" altLang="en-US" sz="2400">
                <a:solidFill>
                  <a:schemeClr val="bg1"/>
                </a:solidFill>
              </a:rPr>
              <a:t>使用project </a:t>
            </a:r>
            <a:r>
              <a:rPr lang="en-US" altLang="zh-CN" sz="2400">
                <a:solidFill>
                  <a:schemeClr val="bg1"/>
                </a:solidFill>
              </a:rPr>
              <a:t>		</a:t>
            </a:r>
            <a:r>
              <a:rPr lang="en-US" altLang="zh-CN" sz="2400">
                <a:solidFill>
                  <a:schemeClr val="bg1"/>
                </a:solidFill>
              </a:rPr>
              <a:t>interpreter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3.  conda remove matplotlib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		 pip install matplotlib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		 conda install matplotlib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5440" y="4608830"/>
            <a:ext cx="663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调用</a:t>
            </a:r>
            <a:r>
              <a:rPr lang="zh-CN" altLang="en-US" sz="2400">
                <a:solidFill>
                  <a:schemeClr val="bg1"/>
                </a:solidFill>
              </a:rPr>
              <a:t>方式：  </a:t>
            </a:r>
            <a:r>
              <a:rPr lang="en-US" altLang="zh-CN" sz="2400">
                <a:solidFill>
                  <a:schemeClr val="bg1"/>
                </a:solidFill>
              </a:rPr>
              <a:t>import matplotlib.pyplot as plt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552055" y="64770"/>
            <a:ext cx="0" cy="88900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3" name="直接连接符 2"/>
          <p:cNvCxnSpPr/>
          <p:nvPr/>
        </p:nvCxnSpPr>
        <p:spPr>
          <a:xfrm>
            <a:off x="977900" y="889000"/>
            <a:ext cx="0" cy="596900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" name="直接连接符 3"/>
          <p:cNvCxnSpPr/>
          <p:nvPr/>
        </p:nvCxnSpPr>
        <p:spPr>
          <a:xfrm flipH="1" flipV="1">
            <a:off x="977900" y="874395"/>
            <a:ext cx="6586855" cy="14605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5" name="组合 4"/>
          <p:cNvGrpSpPr/>
          <p:nvPr/>
        </p:nvGrpSpPr>
        <p:grpSpPr>
          <a:xfrm>
            <a:off x="7911778" y="2439696"/>
            <a:ext cx="2858135" cy="2852420"/>
            <a:chOff x="6322179" y="330200"/>
            <a:chExt cx="2417835" cy="2413000"/>
          </a:xfrm>
        </p:grpSpPr>
        <p:sp>
          <p:nvSpPr>
            <p:cNvPr id="6" name="椭圆 5"/>
            <p:cNvSpPr/>
            <p:nvPr/>
          </p:nvSpPr>
          <p:spPr>
            <a:xfrm>
              <a:off x="6324600" y="330200"/>
              <a:ext cx="2413000" cy="241300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22179" y="930414"/>
              <a:ext cx="2417835" cy="597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matplotlib</a:t>
              </a:r>
              <a:endPara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24006" y="1661484"/>
              <a:ext cx="1014191" cy="33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能画的图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7" name="图片 46" descr="3203841-f0f9e4fc04515b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1092835"/>
            <a:ext cx="6519545" cy="536194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8360410" y="325120"/>
            <a:ext cx="210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1. </a:t>
            </a:r>
            <a:r>
              <a:rPr lang="zh-CN" altLang="en-US">
                <a:solidFill>
                  <a:schemeClr val="bg1"/>
                </a:solidFill>
              </a:rPr>
              <a:t>折线图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9" name="图片 48" descr="3203841-8f583073133a334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05" y="1092200"/>
            <a:ext cx="6479540" cy="536257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360410" y="723900"/>
            <a:ext cx="113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2. </a:t>
            </a:r>
            <a:r>
              <a:rPr lang="zh-CN" altLang="en-US">
                <a:solidFill>
                  <a:schemeClr val="bg1"/>
                </a:solidFill>
              </a:rPr>
              <a:t>条形图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1" name="图片 50" descr="3203841-89ae5b2a29c194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60" y="1296035"/>
            <a:ext cx="6039485" cy="473646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260715" y="1188085"/>
            <a:ext cx="151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3. </a:t>
            </a:r>
            <a:r>
              <a:rPr lang="zh-CN" altLang="en-US">
                <a:solidFill>
                  <a:schemeClr val="bg1"/>
                </a:solidFill>
              </a:rPr>
              <a:t>直方图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4" name="图片 53" descr="3203841-d9e86aaa6e99b3f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895" y="1296035"/>
            <a:ext cx="6178550" cy="473583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8360410" y="1652270"/>
            <a:ext cx="131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4. </a:t>
            </a:r>
            <a:r>
              <a:rPr lang="zh-CN" altLang="en-US">
                <a:solidFill>
                  <a:schemeClr val="bg1"/>
                </a:solidFill>
              </a:rPr>
              <a:t>扇形图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3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78810" y="2181860"/>
            <a:ext cx="6048375" cy="1245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2000" dirty="0"/>
              <a:t>matplotlib</a:t>
            </a:r>
            <a:r>
              <a:rPr lang="zh-CN" altLang="en-US" sz="2000" dirty="0"/>
              <a:t>画图操作简单，但是更适用于</a:t>
            </a:r>
            <a:r>
              <a:rPr lang="en-US" altLang="zh-CN" sz="2000" dirty="0"/>
              <a:t>2D</a:t>
            </a:r>
            <a:r>
              <a:rPr lang="zh-CN" altLang="en-US" sz="2000" dirty="0"/>
              <a:t>图象，同时，使用该库画出来的图像比较单调，如果想要画出其他花里胡哨的图像，还需要用到其他的绘图库。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964305" y="758190"/>
            <a:ext cx="3868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总的来说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45210" y="-102235"/>
            <a:ext cx="0" cy="236728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339090" y="2345157"/>
            <a:ext cx="1239520" cy="1216278"/>
            <a:chOff x="10480675" y="-558800"/>
            <a:chExt cx="762000" cy="747712"/>
          </a:xfrm>
          <a:solidFill>
            <a:schemeClr val="bg1"/>
          </a:solidFill>
        </p:grpSpPr>
        <p:sp>
          <p:nvSpPr>
            <p:cNvPr id="7" name="Freeform 240"/>
            <p:cNvSpPr>
              <a:spLocks noEditPoints="1"/>
            </p:cNvSpPr>
            <p:nvPr/>
          </p:nvSpPr>
          <p:spPr bwMode="auto">
            <a:xfrm>
              <a:off x="10694988" y="-558800"/>
              <a:ext cx="393700" cy="495300"/>
            </a:xfrm>
            <a:custGeom>
              <a:avLst/>
              <a:gdLst>
                <a:gd name="T0" fmla="*/ 52 w 105"/>
                <a:gd name="T1" fmla="*/ 0 h 132"/>
                <a:gd name="T2" fmla="*/ 0 w 105"/>
                <a:gd name="T3" fmla="*/ 52 h 132"/>
                <a:gd name="T4" fmla="*/ 52 w 105"/>
                <a:gd name="T5" fmla="*/ 132 h 132"/>
                <a:gd name="T6" fmla="*/ 105 w 105"/>
                <a:gd name="T7" fmla="*/ 52 h 132"/>
                <a:gd name="T8" fmla="*/ 52 w 105"/>
                <a:gd name="T9" fmla="*/ 0 h 132"/>
                <a:gd name="T10" fmla="*/ 52 w 105"/>
                <a:gd name="T11" fmla="*/ 80 h 132"/>
                <a:gd name="T12" fmla="*/ 25 w 105"/>
                <a:gd name="T13" fmla="*/ 52 h 132"/>
                <a:gd name="T14" fmla="*/ 52 w 105"/>
                <a:gd name="T15" fmla="*/ 25 h 132"/>
                <a:gd name="T16" fmla="*/ 80 w 105"/>
                <a:gd name="T17" fmla="*/ 52 h 132"/>
                <a:gd name="T18" fmla="*/ 52 w 105"/>
                <a:gd name="T19" fmla="*/ 8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32">
                  <a:moveTo>
                    <a:pt x="52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52" y="132"/>
                    <a:pt x="52" y="132"/>
                  </a:cubicBezTo>
                  <a:cubicBezTo>
                    <a:pt x="52" y="132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lose/>
                  <a:moveTo>
                    <a:pt x="52" y="80"/>
                  </a:moveTo>
                  <a:cubicBezTo>
                    <a:pt x="37" y="80"/>
                    <a:pt x="25" y="68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ubicBezTo>
                    <a:pt x="68" y="25"/>
                    <a:pt x="80" y="37"/>
                    <a:pt x="80" y="52"/>
                  </a:cubicBezTo>
                  <a:cubicBezTo>
                    <a:pt x="80" y="68"/>
                    <a:pt x="68" y="80"/>
                    <a:pt x="52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41"/>
            <p:cNvSpPr>
              <a:spLocks noEditPoints="1"/>
            </p:cNvSpPr>
            <p:nvPr/>
          </p:nvSpPr>
          <p:spPr bwMode="auto">
            <a:xfrm>
              <a:off x="10480675" y="-77788"/>
              <a:ext cx="762000" cy="266700"/>
            </a:xfrm>
            <a:custGeom>
              <a:avLst/>
              <a:gdLst>
                <a:gd name="T0" fmla="*/ 165 w 203"/>
                <a:gd name="T1" fmla="*/ 71 h 71"/>
                <a:gd name="T2" fmla="*/ 162 w 203"/>
                <a:gd name="T3" fmla="*/ 70 h 71"/>
                <a:gd name="T4" fmla="*/ 126 w 203"/>
                <a:gd name="T5" fmla="*/ 50 h 71"/>
                <a:gd name="T6" fmla="*/ 80 w 203"/>
                <a:gd name="T7" fmla="*/ 68 h 71"/>
                <a:gd name="T8" fmla="*/ 74 w 203"/>
                <a:gd name="T9" fmla="*/ 68 h 71"/>
                <a:gd name="T10" fmla="*/ 45 w 203"/>
                <a:gd name="T11" fmla="*/ 43 h 71"/>
                <a:gd name="T12" fmla="*/ 8 w 203"/>
                <a:gd name="T13" fmla="*/ 57 h 71"/>
                <a:gd name="T14" fmla="*/ 1 w 203"/>
                <a:gd name="T15" fmla="*/ 54 h 71"/>
                <a:gd name="T16" fmla="*/ 4 w 203"/>
                <a:gd name="T17" fmla="*/ 46 h 71"/>
                <a:gd name="T18" fmla="*/ 82 w 203"/>
                <a:gd name="T19" fmla="*/ 7 h 71"/>
                <a:gd name="T20" fmla="*/ 87 w 203"/>
                <a:gd name="T21" fmla="*/ 7 h 71"/>
                <a:gd name="T22" fmla="*/ 109 w 203"/>
                <a:gd name="T23" fmla="*/ 18 h 71"/>
                <a:gd name="T24" fmla="*/ 158 w 203"/>
                <a:gd name="T25" fmla="*/ 0 h 71"/>
                <a:gd name="T26" fmla="*/ 162 w 203"/>
                <a:gd name="T27" fmla="*/ 1 h 71"/>
                <a:gd name="T28" fmla="*/ 200 w 203"/>
                <a:gd name="T29" fmla="*/ 19 h 71"/>
                <a:gd name="T30" fmla="*/ 203 w 203"/>
                <a:gd name="T31" fmla="*/ 23 h 71"/>
                <a:gd name="T32" fmla="*/ 202 w 203"/>
                <a:gd name="T33" fmla="*/ 28 h 71"/>
                <a:gd name="T34" fmla="*/ 169 w 203"/>
                <a:gd name="T35" fmla="*/ 69 h 71"/>
                <a:gd name="T36" fmla="*/ 165 w 203"/>
                <a:gd name="T37" fmla="*/ 71 h 71"/>
                <a:gd name="T38" fmla="*/ 127 w 203"/>
                <a:gd name="T39" fmla="*/ 38 h 71"/>
                <a:gd name="T40" fmla="*/ 130 w 203"/>
                <a:gd name="T41" fmla="*/ 38 h 71"/>
                <a:gd name="T42" fmla="*/ 163 w 203"/>
                <a:gd name="T43" fmla="*/ 58 h 71"/>
                <a:gd name="T44" fmla="*/ 188 w 203"/>
                <a:gd name="T45" fmla="*/ 27 h 71"/>
                <a:gd name="T46" fmla="*/ 159 w 203"/>
                <a:gd name="T47" fmla="*/ 12 h 71"/>
                <a:gd name="T48" fmla="*/ 110 w 203"/>
                <a:gd name="T49" fmla="*/ 30 h 71"/>
                <a:gd name="T50" fmla="*/ 106 w 203"/>
                <a:gd name="T51" fmla="*/ 30 h 71"/>
                <a:gd name="T52" fmla="*/ 84 w 203"/>
                <a:gd name="T53" fmla="*/ 19 h 71"/>
                <a:gd name="T54" fmla="*/ 53 w 203"/>
                <a:gd name="T55" fmla="*/ 35 h 71"/>
                <a:gd name="T56" fmla="*/ 79 w 203"/>
                <a:gd name="T57" fmla="*/ 56 h 71"/>
                <a:gd name="T58" fmla="*/ 125 w 203"/>
                <a:gd name="T59" fmla="*/ 38 h 71"/>
                <a:gd name="T60" fmla="*/ 127 w 203"/>
                <a:gd name="T61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3" h="71">
                  <a:moveTo>
                    <a:pt x="165" y="71"/>
                  </a:moveTo>
                  <a:cubicBezTo>
                    <a:pt x="164" y="71"/>
                    <a:pt x="163" y="71"/>
                    <a:pt x="162" y="7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78" y="69"/>
                    <a:pt x="76" y="69"/>
                    <a:pt x="74" y="68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5" y="58"/>
                    <a:pt x="2" y="57"/>
                    <a:pt x="1" y="54"/>
                  </a:cubicBezTo>
                  <a:cubicBezTo>
                    <a:pt x="0" y="51"/>
                    <a:pt x="1" y="48"/>
                    <a:pt x="4" y="46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6"/>
                    <a:pt x="85" y="6"/>
                    <a:pt x="87" y="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9" y="0"/>
                    <a:pt x="161" y="0"/>
                    <a:pt x="162" y="1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2" y="20"/>
                    <a:pt x="203" y="22"/>
                    <a:pt x="203" y="23"/>
                  </a:cubicBezTo>
                  <a:cubicBezTo>
                    <a:pt x="203" y="25"/>
                    <a:pt x="203" y="27"/>
                    <a:pt x="202" y="28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71"/>
                    <a:pt x="166" y="71"/>
                    <a:pt x="165" y="71"/>
                  </a:cubicBezTo>
                  <a:close/>
                  <a:moveTo>
                    <a:pt x="127" y="38"/>
                  </a:moveTo>
                  <a:cubicBezTo>
                    <a:pt x="128" y="38"/>
                    <a:pt x="129" y="38"/>
                    <a:pt x="130" y="38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8" y="27"/>
                    <a:pt x="188" y="27"/>
                    <a:pt x="188" y="27"/>
                  </a:cubicBezTo>
                  <a:cubicBezTo>
                    <a:pt x="159" y="12"/>
                    <a:pt x="159" y="12"/>
                    <a:pt x="159" y="12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7" y="31"/>
                    <a:pt x="106" y="30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125" y="38"/>
                    <a:pt x="125" y="38"/>
                    <a:pt x="125" y="38"/>
                  </a:cubicBezTo>
                  <a:cubicBezTo>
                    <a:pt x="125" y="38"/>
                    <a:pt x="126" y="38"/>
                    <a:pt x="12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42"/>
            <p:cNvSpPr/>
            <p:nvPr/>
          </p:nvSpPr>
          <p:spPr bwMode="auto">
            <a:xfrm>
              <a:off x="10931525" y="-82550"/>
              <a:ext cx="171450" cy="188913"/>
            </a:xfrm>
            <a:custGeom>
              <a:avLst/>
              <a:gdLst>
                <a:gd name="T0" fmla="*/ 7 w 46"/>
                <a:gd name="T1" fmla="*/ 50 h 50"/>
                <a:gd name="T2" fmla="*/ 3 w 46"/>
                <a:gd name="T3" fmla="*/ 49 h 50"/>
                <a:gd name="T4" fmla="*/ 2 w 46"/>
                <a:gd name="T5" fmla="*/ 41 h 50"/>
                <a:gd name="T6" fmla="*/ 35 w 46"/>
                <a:gd name="T7" fmla="*/ 3 h 50"/>
                <a:gd name="T8" fmla="*/ 44 w 46"/>
                <a:gd name="T9" fmla="*/ 3 h 50"/>
                <a:gd name="T10" fmla="*/ 44 w 46"/>
                <a:gd name="T11" fmla="*/ 11 h 50"/>
                <a:gd name="T12" fmla="*/ 11 w 46"/>
                <a:gd name="T13" fmla="*/ 48 h 50"/>
                <a:gd name="T14" fmla="*/ 7 w 46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0">
                  <a:moveTo>
                    <a:pt x="7" y="50"/>
                  </a:moveTo>
                  <a:cubicBezTo>
                    <a:pt x="5" y="50"/>
                    <a:pt x="4" y="50"/>
                    <a:pt x="3" y="49"/>
                  </a:cubicBezTo>
                  <a:cubicBezTo>
                    <a:pt x="0" y="47"/>
                    <a:pt x="0" y="43"/>
                    <a:pt x="2" y="4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1"/>
                    <a:pt x="41" y="0"/>
                    <a:pt x="44" y="3"/>
                  </a:cubicBezTo>
                  <a:cubicBezTo>
                    <a:pt x="46" y="5"/>
                    <a:pt x="46" y="8"/>
                    <a:pt x="44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50"/>
                    <a:pt x="8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43"/>
            <p:cNvSpPr/>
            <p:nvPr/>
          </p:nvSpPr>
          <p:spPr bwMode="auto">
            <a:xfrm>
              <a:off x="10747375" y="-11113"/>
              <a:ext cx="173038" cy="180975"/>
            </a:xfrm>
            <a:custGeom>
              <a:avLst/>
              <a:gdLst>
                <a:gd name="T0" fmla="*/ 6 w 46"/>
                <a:gd name="T1" fmla="*/ 48 h 48"/>
                <a:gd name="T2" fmla="*/ 2 w 46"/>
                <a:gd name="T3" fmla="*/ 47 h 48"/>
                <a:gd name="T4" fmla="*/ 2 w 46"/>
                <a:gd name="T5" fmla="*/ 39 h 48"/>
                <a:gd name="T6" fmla="*/ 35 w 46"/>
                <a:gd name="T7" fmla="*/ 3 h 48"/>
                <a:gd name="T8" fmla="*/ 43 w 46"/>
                <a:gd name="T9" fmla="*/ 2 h 48"/>
                <a:gd name="T10" fmla="*/ 43 w 46"/>
                <a:gd name="T11" fmla="*/ 10 h 48"/>
                <a:gd name="T12" fmla="*/ 11 w 46"/>
                <a:gd name="T13" fmla="*/ 46 h 48"/>
                <a:gd name="T14" fmla="*/ 6 w 4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8">
                  <a:moveTo>
                    <a:pt x="6" y="48"/>
                  </a:moveTo>
                  <a:cubicBezTo>
                    <a:pt x="5" y="48"/>
                    <a:pt x="3" y="48"/>
                    <a:pt x="2" y="47"/>
                  </a:cubicBezTo>
                  <a:cubicBezTo>
                    <a:pt x="0" y="45"/>
                    <a:pt x="0" y="41"/>
                    <a:pt x="2" y="3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1"/>
                    <a:pt x="40" y="0"/>
                    <a:pt x="43" y="2"/>
                  </a:cubicBezTo>
                  <a:cubicBezTo>
                    <a:pt x="45" y="5"/>
                    <a:pt x="46" y="8"/>
                    <a:pt x="43" y="1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9" y="48"/>
                    <a:pt x="8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4988561" y="461703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>
            <a:defPPr>
              <a:defRPr lang="zh-CN"/>
            </a:defPPr>
            <a:lvl1pPr algn="ctr"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/>
              <a:t>其他绘图库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45823" y="2174338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8000">
                      <a:prstClr val="white"/>
                    </a:gs>
                    <a:gs pos="85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DINOT-Bold" panose="02000503030000020004" pitchFamily="50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prstClr val="white"/>
                  </a:gs>
                  <a:gs pos="85000">
                    <a:prstClr val="white">
                      <a:alpha val="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DINOT-Bold" panose="02000503030000020004" pitchFamily="50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452776" y="479708"/>
            <a:ext cx="1828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seabor</a:t>
            </a:r>
            <a:r>
              <a:rPr lang="en-US" altLang="zh-CN" dirty="0"/>
              <a:t>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63575" y="1632585"/>
            <a:ext cx="32785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</a:t>
            </a:r>
            <a:r>
              <a:rPr lang="zh-CN" altLang="en-US">
                <a:solidFill>
                  <a:schemeClr val="bg1"/>
                </a:solidFill>
              </a:rPr>
              <a:t>Seaborn其实是在matplotlib的基础上进行了更高级的API封装，从而使得作图更加容易，在大多数情况下使用seaborn就能做出很具有吸引力的图，而使用matplotlib能制作具有更多特色的图。应该把Seaborn视为matplotlib的补充，而不是替代物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" name="图片 18" descr="1279674-20180513123753269-1641829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0305" y="1384300"/>
            <a:ext cx="5852160" cy="4389120"/>
          </a:xfrm>
          <a:prstGeom prst="rect">
            <a:avLst/>
          </a:prstGeom>
        </p:spPr>
      </p:pic>
      <p:pic>
        <p:nvPicPr>
          <p:cNvPr id="20" name="图片 19" descr="1279674-20180513124043549-1247494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1384300"/>
            <a:ext cx="5852160" cy="4389120"/>
          </a:xfrm>
          <a:prstGeom prst="rect">
            <a:avLst/>
          </a:prstGeom>
        </p:spPr>
      </p:pic>
      <p:pic>
        <p:nvPicPr>
          <p:cNvPr id="21" name="图片 20" descr="1279674-20180513130100768-2402736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5" y="1384935"/>
            <a:ext cx="5852160" cy="4388485"/>
          </a:xfrm>
          <a:prstGeom prst="rect">
            <a:avLst/>
          </a:prstGeom>
        </p:spPr>
      </p:pic>
      <p:pic>
        <p:nvPicPr>
          <p:cNvPr id="22" name="图片 21" descr="60180-bbbe5b6049b309f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0" y="1384300"/>
            <a:ext cx="5851525" cy="437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48862" y="1971073"/>
            <a:ext cx="3188970" cy="1338580"/>
            <a:chOff x="1622952" y="1731325"/>
            <a:chExt cx="3188970" cy="1338580"/>
          </a:xfrm>
        </p:grpSpPr>
        <p:sp>
          <p:nvSpPr>
            <p:cNvPr id="15" name="TextBox 17"/>
            <p:cNvSpPr txBox="1"/>
            <p:nvPr/>
          </p:nvSpPr>
          <p:spPr>
            <a:xfrm>
              <a:off x="1622952" y="1731325"/>
              <a:ext cx="1003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Pandas</a:t>
              </a:r>
              <a:endPara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1626762" y="2055175"/>
              <a:ext cx="318516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基于Numpy开发出的,主要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用于数据导入及整理的模块，对数据挖掘前期数据的处理工作十分有用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452776" y="47970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机器学习三剑客</a:t>
            </a:r>
            <a:endParaRPr lang="zh-CN" altLang="en-US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3501" y="1748713"/>
            <a:ext cx="4098087" cy="4127974"/>
            <a:chOff x="4033501" y="1748713"/>
            <a:chExt cx="4098087" cy="4127974"/>
          </a:xfrm>
        </p:grpSpPr>
        <p:sp>
          <p:nvSpPr>
            <p:cNvPr id="50" name="任意多边形: 形状 49"/>
            <p:cNvSpPr/>
            <p:nvPr/>
          </p:nvSpPr>
          <p:spPr bwMode="auto">
            <a:xfrm>
              <a:off x="4033501" y="1748713"/>
              <a:ext cx="4098087" cy="4127974"/>
            </a:xfrm>
            <a:custGeom>
              <a:avLst/>
              <a:gdLst>
                <a:gd name="connsiteX0" fmla="*/ 903724 w 4098087"/>
                <a:gd name="connsiteY0" fmla="*/ 1076 h 4127974"/>
                <a:gd name="connsiteX1" fmla="*/ 1004891 w 4098087"/>
                <a:gd name="connsiteY1" fmla="*/ 18242 h 4127974"/>
                <a:gd name="connsiteX2" fmla="*/ 1377495 w 4098087"/>
                <a:gd name="connsiteY2" fmla="*/ 536497 h 4127974"/>
                <a:gd name="connsiteX3" fmla="*/ 1373985 w 4098087"/>
                <a:gd name="connsiteY3" fmla="*/ 558041 h 4127974"/>
                <a:gd name="connsiteX4" fmla="*/ 1376258 w 4098087"/>
                <a:gd name="connsiteY4" fmla="*/ 556726 h 4127974"/>
                <a:gd name="connsiteX5" fmla="*/ 1377650 w 4098087"/>
                <a:gd name="connsiteY5" fmla="*/ 555921 h 4127974"/>
                <a:gd name="connsiteX6" fmla="*/ 1768255 w 4098087"/>
                <a:gd name="connsiteY6" fmla="*/ 1554506 h 4127974"/>
                <a:gd name="connsiteX7" fmla="*/ 1897738 w 4098087"/>
                <a:gd name="connsiteY7" fmla="*/ 1619516 h 4127974"/>
                <a:gd name="connsiteX8" fmla="*/ 1899796 w 4098087"/>
                <a:gd name="connsiteY8" fmla="*/ 1618096 h 4127974"/>
                <a:gd name="connsiteX9" fmla="*/ 2034132 w 4098087"/>
                <a:gd name="connsiteY9" fmla="*/ 1082355 h 4127974"/>
                <a:gd name="connsiteX10" fmla="*/ 2038349 w 4098087"/>
                <a:gd name="connsiteY10" fmla="*/ 1083908 h 4127974"/>
                <a:gd name="connsiteX11" fmla="*/ 2024939 w 4098087"/>
                <a:gd name="connsiteY11" fmla="*/ 1027088 h 4127974"/>
                <a:gd name="connsiteX12" fmla="*/ 2036617 w 4098087"/>
                <a:gd name="connsiteY12" fmla="*/ 846791 h 4127974"/>
                <a:gd name="connsiteX13" fmla="*/ 2595407 w 4098087"/>
                <a:gd name="connsiteY13" fmla="*/ 525487 h 4127974"/>
                <a:gd name="connsiteX14" fmla="*/ 2916711 w 4098087"/>
                <a:gd name="connsiteY14" fmla="*/ 1084277 h 4127974"/>
                <a:gd name="connsiteX15" fmla="*/ 2774081 w 4098087"/>
                <a:gd name="connsiteY15" fmla="*/ 1309539 h 4127974"/>
                <a:gd name="connsiteX16" fmla="*/ 2732021 w 4098087"/>
                <a:gd name="connsiteY16" fmla="*/ 1339419 h 4127974"/>
                <a:gd name="connsiteX17" fmla="*/ 2734075 w 4098087"/>
                <a:gd name="connsiteY17" fmla="*/ 1340175 h 4127974"/>
                <a:gd name="connsiteX18" fmla="*/ 2735444 w 4098087"/>
                <a:gd name="connsiteY18" fmla="*/ 1340680 h 4127974"/>
                <a:gd name="connsiteX19" fmla="*/ 2489708 w 4098087"/>
                <a:gd name="connsiteY19" fmla="*/ 1834530 h 4127974"/>
                <a:gd name="connsiteX20" fmla="*/ 2510431 w 4098087"/>
                <a:gd name="connsiteY20" fmla="*/ 1912387 h 4127974"/>
                <a:gd name="connsiteX21" fmla="*/ 2592392 w 4098087"/>
                <a:gd name="connsiteY21" fmla="*/ 1949128 h 4127974"/>
                <a:gd name="connsiteX22" fmla="*/ 3133929 w 4098087"/>
                <a:gd name="connsiteY22" fmla="*/ 1752721 h 4127974"/>
                <a:gd name="connsiteX23" fmla="*/ 3134463 w 4098087"/>
                <a:gd name="connsiteY23" fmla="*/ 1755860 h 4127974"/>
                <a:gd name="connsiteX24" fmla="*/ 3165436 w 4098087"/>
                <a:gd name="connsiteY24" fmla="*/ 1719227 h 4127974"/>
                <a:gd name="connsiteX25" fmla="*/ 3585596 w 4098087"/>
                <a:gd name="connsiteY25" fmla="*/ 1560361 h 4127974"/>
                <a:gd name="connsiteX26" fmla="*/ 3694712 w 4098087"/>
                <a:gd name="connsiteY26" fmla="*/ 1578518 h 4127974"/>
                <a:gd name="connsiteX27" fmla="*/ 4078845 w 4098087"/>
                <a:gd name="connsiteY27" fmla="*/ 2246678 h 4127974"/>
                <a:gd name="connsiteX28" fmla="*/ 3410686 w 4098087"/>
                <a:gd name="connsiteY28" fmla="*/ 2633139 h 4127974"/>
                <a:gd name="connsiteX29" fmla="*/ 3307377 w 4098087"/>
                <a:gd name="connsiteY29" fmla="*/ 2593539 h 4127974"/>
                <a:gd name="connsiteX30" fmla="*/ 3273271 w 4098087"/>
                <a:gd name="connsiteY30" fmla="*/ 2571855 h 4127974"/>
                <a:gd name="connsiteX31" fmla="*/ 3273436 w 4098087"/>
                <a:gd name="connsiteY31" fmla="*/ 2572826 h 4127974"/>
                <a:gd name="connsiteX32" fmla="*/ 3273709 w 4098087"/>
                <a:gd name="connsiteY32" fmla="*/ 2574431 h 4127974"/>
                <a:gd name="connsiteX33" fmla="*/ 2563162 w 4098087"/>
                <a:gd name="connsiteY33" fmla="*/ 2725737 h 4127974"/>
                <a:gd name="connsiteX34" fmla="*/ 2562605 w 4098087"/>
                <a:gd name="connsiteY34" fmla="*/ 2722449 h 4127974"/>
                <a:gd name="connsiteX35" fmla="*/ 2508197 w 4098087"/>
                <a:gd name="connsiteY35" fmla="*/ 2808166 h 4127974"/>
                <a:gd name="connsiteX36" fmla="*/ 2506387 w 4098087"/>
                <a:gd name="connsiteY36" fmla="*/ 2810160 h 4127974"/>
                <a:gd name="connsiteX37" fmla="*/ 2530692 w 4098087"/>
                <a:gd name="connsiteY37" fmla="*/ 2869494 h 4127974"/>
                <a:gd name="connsiteX38" fmla="*/ 3105131 w 4098087"/>
                <a:gd name="connsiteY38" fmla="*/ 3217461 h 4127974"/>
                <a:gd name="connsiteX39" fmla="*/ 3103664 w 4098087"/>
                <a:gd name="connsiteY39" fmla="*/ 3218759 h 4127974"/>
                <a:gd name="connsiteX40" fmla="*/ 3126608 w 4098087"/>
                <a:gd name="connsiteY40" fmla="*/ 3218296 h 4127974"/>
                <a:gd name="connsiteX41" fmla="*/ 3217466 w 4098087"/>
                <a:gd name="connsiteY41" fmla="*/ 3233902 h 4127974"/>
                <a:gd name="connsiteX42" fmla="*/ 3538770 w 4098087"/>
                <a:gd name="connsiteY42" fmla="*/ 3790168 h 4127974"/>
                <a:gd name="connsiteX43" fmla="*/ 2979980 w 4098087"/>
                <a:gd name="connsiteY43" fmla="*/ 4111359 h 4127974"/>
                <a:gd name="connsiteX44" fmla="*/ 2643833 w 4098087"/>
                <a:gd name="connsiteY44" fmla="*/ 3644259 h 4127974"/>
                <a:gd name="connsiteX45" fmla="*/ 2647414 w 4098087"/>
                <a:gd name="connsiteY45" fmla="*/ 3622189 h 4127974"/>
                <a:gd name="connsiteX46" fmla="*/ 2646671 w 4098087"/>
                <a:gd name="connsiteY46" fmla="*/ 3622845 h 4127974"/>
                <a:gd name="connsiteX47" fmla="*/ 2372315 w 4098087"/>
                <a:gd name="connsiteY47" fmla="*/ 3008795 h 4127974"/>
                <a:gd name="connsiteX48" fmla="*/ 2315027 w 4098087"/>
                <a:gd name="connsiteY48" fmla="*/ 2976406 h 4127974"/>
                <a:gd name="connsiteX49" fmla="*/ 2275089 w 4098087"/>
                <a:gd name="connsiteY49" fmla="*/ 3000683 h 4127974"/>
                <a:gd name="connsiteX50" fmla="*/ 1771675 w 4098087"/>
                <a:gd name="connsiteY50" fmla="*/ 3054437 h 4127974"/>
                <a:gd name="connsiteX51" fmla="*/ 1523257 w 4098087"/>
                <a:gd name="connsiteY51" fmla="*/ 2929300 h 4127974"/>
                <a:gd name="connsiteX52" fmla="*/ 1449875 w 4098087"/>
                <a:gd name="connsiteY52" fmla="*/ 2859121 h 4127974"/>
                <a:gd name="connsiteX53" fmla="*/ 1449919 w 4098087"/>
                <a:gd name="connsiteY53" fmla="*/ 2863755 h 4127974"/>
                <a:gd name="connsiteX54" fmla="*/ 723445 w 4098087"/>
                <a:gd name="connsiteY54" fmla="*/ 2761286 h 4127974"/>
                <a:gd name="connsiteX55" fmla="*/ 723404 w 4098087"/>
                <a:gd name="connsiteY55" fmla="*/ 2756847 h 4127974"/>
                <a:gd name="connsiteX56" fmla="*/ 682715 w 4098087"/>
                <a:gd name="connsiteY56" fmla="*/ 2785692 h 4127974"/>
                <a:gd name="connsiteX57" fmla="*/ 336964 w 4098087"/>
                <a:gd name="connsiteY57" fmla="*/ 2831094 h 4127974"/>
                <a:gd name="connsiteX58" fmla="*/ 15660 w 4098087"/>
                <a:gd name="connsiteY58" fmla="*/ 2272304 h 4127974"/>
                <a:gd name="connsiteX59" fmla="*/ 574450 w 4098087"/>
                <a:gd name="connsiteY59" fmla="*/ 1951000 h 4127974"/>
                <a:gd name="connsiteX60" fmla="*/ 660451 w 4098087"/>
                <a:gd name="connsiteY60" fmla="*/ 1983797 h 4127974"/>
                <a:gd name="connsiteX61" fmla="*/ 716491 w 4098087"/>
                <a:gd name="connsiteY61" fmla="*/ 2019388 h 4127974"/>
                <a:gd name="connsiteX62" fmla="*/ 716473 w 4098087"/>
                <a:gd name="connsiteY62" fmla="*/ 2017508 h 4127974"/>
                <a:gd name="connsiteX63" fmla="*/ 716460 w 4098087"/>
                <a:gd name="connsiteY63" fmla="*/ 2016053 h 4127974"/>
                <a:gd name="connsiteX64" fmla="*/ 1278342 w 4098087"/>
                <a:gd name="connsiteY64" fmla="*/ 2019655 h 4127974"/>
                <a:gd name="connsiteX65" fmla="*/ 1325695 w 4098087"/>
                <a:gd name="connsiteY65" fmla="*/ 1990686 h 4127974"/>
                <a:gd name="connsiteX66" fmla="*/ 1326951 w 4098087"/>
                <a:gd name="connsiteY66" fmla="*/ 1983902 h 4127974"/>
                <a:gd name="connsiteX67" fmla="*/ 665197 w 4098087"/>
                <a:gd name="connsiteY67" fmla="*/ 968014 h 4127974"/>
                <a:gd name="connsiteX68" fmla="*/ 666518 w 4098087"/>
                <a:gd name="connsiteY68" fmla="*/ 967250 h 4127974"/>
                <a:gd name="connsiteX69" fmla="*/ 645999 w 4098087"/>
                <a:gd name="connsiteY69" fmla="*/ 959324 h 4127974"/>
                <a:gd name="connsiteX70" fmla="*/ 383436 w 4098087"/>
                <a:gd name="connsiteY70" fmla="*/ 374556 h 4127974"/>
                <a:gd name="connsiteX71" fmla="*/ 903724 w 4098087"/>
                <a:gd name="connsiteY71" fmla="*/ 1076 h 41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98087" h="4127974">
                  <a:moveTo>
                    <a:pt x="903724" y="1076"/>
                  </a:moveTo>
                  <a:cubicBezTo>
                    <a:pt x="937283" y="3287"/>
                    <a:pt x="971141" y="8927"/>
                    <a:pt x="1004891" y="18242"/>
                  </a:cubicBezTo>
                  <a:cubicBezTo>
                    <a:pt x="1241138" y="81412"/>
                    <a:pt x="1391846" y="301488"/>
                    <a:pt x="1377495" y="536497"/>
                  </a:cubicBezTo>
                  <a:lnTo>
                    <a:pt x="1373985" y="558041"/>
                  </a:lnTo>
                  <a:lnTo>
                    <a:pt x="1376258" y="556726"/>
                  </a:lnTo>
                  <a:cubicBezTo>
                    <a:pt x="1377650" y="555921"/>
                    <a:pt x="1377650" y="555921"/>
                    <a:pt x="1377650" y="555921"/>
                  </a:cubicBezTo>
                  <a:cubicBezTo>
                    <a:pt x="1328756" y="1041353"/>
                    <a:pt x="1472382" y="1369631"/>
                    <a:pt x="1768255" y="1554506"/>
                  </a:cubicBezTo>
                  <a:lnTo>
                    <a:pt x="1897738" y="1619516"/>
                  </a:lnTo>
                  <a:lnTo>
                    <a:pt x="1899796" y="1618096"/>
                  </a:lnTo>
                  <a:cubicBezTo>
                    <a:pt x="2041558" y="1497769"/>
                    <a:pt x="2093545" y="1305771"/>
                    <a:pt x="2034132" y="1082355"/>
                  </a:cubicBezTo>
                  <a:lnTo>
                    <a:pt x="2038349" y="1083908"/>
                  </a:lnTo>
                  <a:lnTo>
                    <a:pt x="2024939" y="1027088"/>
                  </a:lnTo>
                  <a:cubicBezTo>
                    <a:pt x="2016972" y="968444"/>
                    <a:pt x="2020319" y="907327"/>
                    <a:pt x="2036617" y="846791"/>
                  </a:cubicBezTo>
                  <a:cubicBezTo>
                    <a:pt x="2101810" y="604649"/>
                    <a:pt x="2350937" y="460295"/>
                    <a:pt x="2595407" y="525487"/>
                  </a:cubicBezTo>
                  <a:cubicBezTo>
                    <a:pt x="2837549" y="590679"/>
                    <a:pt x="2981903" y="842134"/>
                    <a:pt x="2916711" y="1084277"/>
                  </a:cubicBezTo>
                  <a:cubicBezTo>
                    <a:pt x="2891391" y="1175080"/>
                    <a:pt x="2840532" y="1252132"/>
                    <a:pt x="2774081" y="1309539"/>
                  </a:cubicBezTo>
                  <a:lnTo>
                    <a:pt x="2732021" y="1339419"/>
                  </a:lnTo>
                  <a:lnTo>
                    <a:pt x="2734075" y="1340175"/>
                  </a:lnTo>
                  <a:cubicBezTo>
                    <a:pt x="2735444" y="1340680"/>
                    <a:pt x="2735444" y="1340680"/>
                    <a:pt x="2735444" y="1340680"/>
                  </a:cubicBezTo>
                  <a:cubicBezTo>
                    <a:pt x="2546719" y="1471588"/>
                    <a:pt x="2460220" y="1650932"/>
                    <a:pt x="2489708" y="1834530"/>
                  </a:cubicBezTo>
                  <a:lnTo>
                    <a:pt x="2510431" y="1912387"/>
                  </a:lnTo>
                  <a:lnTo>
                    <a:pt x="2592392" y="1949128"/>
                  </a:lnTo>
                  <a:cubicBezTo>
                    <a:pt x="2777491" y="2009360"/>
                    <a:pt x="2976677" y="1941272"/>
                    <a:pt x="3133929" y="1752721"/>
                  </a:cubicBezTo>
                  <a:lnTo>
                    <a:pt x="3134463" y="1755860"/>
                  </a:lnTo>
                  <a:lnTo>
                    <a:pt x="3165436" y="1719227"/>
                  </a:lnTo>
                  <a:cubicBezTo>
                    <a:pt x="3274528" y="1610505"/>
                    <a:pt x="3427146" y="1550315"/>
                    <a:pt x="3585596" y="1560361"/>
                  </a:cubicBezTo>
                  <a:cubicBezTo>
                    <a:pt x="3621814" y="1562658"/>
                    <a:pt x="3658335" y="1568623"/>
                    <a:pt x="3694712" y="1578518"/>
                  </a:cubicBezTo>
                  <a:cubicBezTo>
                    <a:pt x="3985722" y="1657673"/>
                    <a:pt x="4158000" y="1955667"/>
                    <a:pt x="4078845" y="2246678"/>
                  </a:cubicBezTo>
                  <a:cubicBezTo>
                    <a:pt x="3999691" y="2537688"/>
                    <a:pt x="3701696" y="2709966"/>
                    <a:pt x="3410686" y="2633139"/>
                  </a:cubicBezTo>
                  <a:cubicBezTo>
                    <a:pt x="3374309" y="2623245"/>
                    <a:pt x="3339788" y="2609895"/>
                    <a:pt x="3307377" y="2593539"/>
                  </a:cubicBezTo>
                  <a:lnTo>
                    <a:pt x="3273271" y="2571855"/>
                  </a:lnTo>
                  <a:lnTo>
                    <a:pt x="3273436" y="2572826"/>
                  </a:lnTo>
                  <a:cubicBezTo>
                    <a:pt x="3273709" y="2574431"/>
                    <a:pt x="3273709" y="2574431"/>
                    <a:pt x="3273709" y="2574431"/>
                  </a:cubicBezTo>
                  <a:cubicBezTo>
                    <a:pt x="2991820" y="2406830"/>
                    <a:pt x="2712260" y="2467353"/>
                    <a:pt x="2563162" y="2725737"/>
                  </a:cubicBezTo>
                  <a:lnTo>
                    <a:pt x="2562605" y="2722449"/>
                  </a:lnTo>
                  <a:lnTo>
                    <a:pt x="2508197" y="2808166"/>
                  </a:lnTo>
                  <a:lnTo>
                    <a:pt x="2506387" y="2810160"/>
                  </a:lnTo>
                  <a:lnTo>
                    <a:pt x="2530692" y="2869494"/>
                  </a:lnTo>
                  <a:cubicBezTo>
                    <a:pt x="2640053" y="3072395"/>
                    <a:pt x="2853502" y="3214549"/>
                    <a:pt x="3105131" y="3217461"/>
                  </a:cubicBezTo>
                  <a:lnTo>
                    <a:pt x="3103664" y="3218759"/>
                  </a:lnTo>
                  <a:lnTo>
                    <a:pt x="3126608" y="3218296"/>
                  </a:lnTo>
                  <a:cubicBezTo>
                    <a:pt x="3156785" y="3220337"/>
                    <a:pt x="3187198" y="3225465"/>
                    <a:pt x="3217466" y="3233902"/>
                  </a:cubicBezTo>
                  <a:cubicBezTo>
                    <a:pt x="3461937" y="3299071"/>
                    <a:pt x="3603962" y="3548111"/>
                    <a:pt x="3538770" y="3790168"/>
                  </a:cubicBezTo>
                  <a:cubicBezTo>
                    <a:pt x="3473578" y="4034552"/>
                    <a:pt x="3224451" y="4178855"/>
                    <a:pt x="2979980" y="4111359"/>
                  </a:cubicBezTo>
                  <a:cubicBezTo>
                    <a:pt x="2768106" y="4054335"/>
                    <a:pt x="2631101" y="3856537"/>
                    <a:pt x="2643833" y="3644259"/>
                  </a:cubicBezTo>
                  <a:lnTo>
                    <a:pt x="2647414" y="3622189"/>
                  </a:lnTo>
                  <a:lnTo>
                    <a:pt x="2646671" y="3622845"/>
                  </a:lnTo>
                  <a:cubicBezTo>
                    <a:pt x="2674307" y="3372392"/>
                    <a:pt x="2560128" y="3142871"/>
                    <a:pt x="2372315" y="3008795"/>
                  </a:cubicBezTo>
                  <a:lnTo>
                    <a:pt x="2315027" y="2976406"/>
                  </a:lnTo>
                  <a:lnTo>
                    <a:pt x="2275089" y="3000683"/>
                  </a:lnTo>
                  <a:cubicBezTo>
                    <a:pt x="2125226" y="3077703"/>
                    <a:pt x="1947427" y="3101378"/>
                    <a:pt x="1771675" y="3054437"/>
                  </a:cubicBezTo>
                  <a:cubicBezTo>
                    <a:pt x="1678523" y="3028820"/>
                    <a:pt x="1594831" y="2985592"/>
                    <a:pt x="1523257" y="2929300"/>
                  </a:cubicBezTo>
                  <a:lnTo>
                    <a:pt x="1449875" y="2859121"/>
                  </a:lnTo>
                  <a:lnTo>
                    <a:pt x="1449919" y="2863755"/>
                  </a:lnTo>
                  <a:cubicBezTo>
                    <a:pt x="1265972" y="2672789"/>
                    <a:pt x="916706" y="2619226"/>
                    <a:pt x="723445" y="2761286"/>
                  </a:cubicBezTo>
                  <a:lnTo>
                    <a:pt x="723404" y="2756847"/>
                  </a:lnTo>
                  <a:lnTo>
                    <a:pt x="682715" y="2785692"/>
                  </a:lnTo>
                  <a:cubicBezTo>
                    <a:pt x="581435" y="2843900"/>
                    <a:pt x="458035" y="2863690"/>
                    <a:pt x="336964" y="2831094"/>
                  </a:cubicBezTo>
                  <a:cubicBezTo>
                    <a:pt x="94822" y="2765902"/>
                    <a:pt x="-49532" y="2514447"/>
                    <a:pt x="15660" y="2272304"/>
                  </a:cubicBezTo>
                  <a:cubicBezTo>
                    <a:pt x="80852" y="2030162"/>
                    <a:pt x="332307" y="1885808"/>
                    <a:pt x="574450" y="1951000"/>
                  </a:cubicBezTo>
                  <a:cubicBezTo>
                    <a:pt x="604718" y="1959149"/>
                    <a:pt x="633457" y="1970209"/>
                    <a:pt x="660451" y="1983797"/>
                  </a:cubicBezTo>
                  <a:lnTo>
                    <a:pt x="716491" y="2019388"/>
                  </a:lnTo>
                  <a:lnTo>
                    <a:pt x="716473" y="2017508"/>
                  </a:lnTo>
                  <a:cubicBezTo>
                    <a:pt x="716460" y="2016053"/>
                    <a:pt x="716460" y="2016053"/>
                    <a:pt x="716460" y="2016053"/>
                  </a:cubicBezTo>
                  <a:cubicBezTo>
                    <a:pt x="863152" y="2119105"/>
                    <a:pt x="1094977" y="2112118"/>
                    <a:pt x="1278342" y="2019655"/>
                  </a:cubicBezTo>
                  <a:lnTo>
                    <a:pt x="1325695" y="1990686"/>
                  </a:lnTo>
                  <a:lnTo>
                    <a:pt x="1326951" y="1983902"/>
                  </a:lnTo>
                  <a:cubicBezTo>
                    <a:pt x="1388163" y="1555997"/>
                    <a:pt x="1182657" y="1202291"/>
                    <a:pt x="665197" y="968014"/>
                  </a:cubicBezTo>
                  <a:lnTo>
                    <a:pt x="666518" y="967250"/>
                  </a:lnTo>
                  <a:lnTo>
                    <a:pt x="645999" y="959324"/>
                  </a:lnTo>
                  <a:cubicBezTo>
                    <a:pt x="435369" y="852661"/>
                    <a:pt x="320301" y="610934"/>
                    <a:pt x="383436" y="374556"/>
                  </a:cubicBezTo>
                  <a:cubicBezTo>
                    <a:pt x="448607" y="138178"/>
                    <a:pt x="668815" y="-14398"/>
                    <a:pt x="903724" y="1076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txBody>
            <a:bodyPr wrap="square" anchor="ctr">
              <a:noAutofit/>
            </a:bodyPr>
            <a:lstStyle/>
            <a:p>
              <a:pPr algn="ctr"/>
            </a:p>
          </p:txBody>
        </p:sp>
        <p:sp>
          <p:nvSpPr>
            <p:cNvPr id="17" name="Freeform: Shape 9"/>
            <p:cNvSpPr/>
            <p:nvPr/>
          </p:nvSpPr>
          <p:spPr bwMode="auto">
            <a:xfrm>
              <a:off x="4495617" y="1846222"/>
              <a:ext cx="820212" cy="817255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Freeform: Shape 11"/>
            <p:cNvSpPr/>
            <p:nvPr/>
          </p:nvSpPr>
          <p:spPr bwMode="auto">
            <a:xfrm>
              <a:off x="6139985" y="2347023"/>
              <a:ext cx="738389" cy="735431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12"/>
            <p:cNvSpPr/>
            <p:nvPr/>
          </p:nvSpPr>
          <p:spPr bwMode="auto">
            <a:xfrm>
              <a:off x="4121000" y="3771551"/>
              <a:ext cx="735431" cy="736417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14"/>
            <p:cNvSpPr/>
            <p:nvPr/>
          </p:nvSpPr>
          <p:spPr bwMode="auto">
            <a:xfrm>
              <a:off x="7143562" y="3412709"/>
              <a:ext cx="882320" cy="883305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18"/>
            <p:cNvSpPr/>
            <p:nvPr/>
          </p:nvSpPr>
          <p:spPr bwMode="auto">
            <a:xfrm>
              <a:off x="6781576" y="5052149"/>
              <a:ext cx="736417" cy="738389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19"/>
            <p:cNvSpPr/>
            <p:nvPr/>
          </p:nvSpPr>
          <p:spPr bwMode="auto">
            <a:xfrm>
              <a:off x="5420326" y="3557627"/>
              <a:ext cx="1134694" cy="1133707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12597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20"/>
            <p:cNvSpPr/>
            <p:nvPr/>
          </p:nvSpPr>
          <p:spPr bwMode="auto">
            <a:xfrm>
              <a:off x="5762902" y="3778454"/>
              <a:ext cx="449540" cy="415035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21"/>
            <p:cNvSpPr/>
            <p:nvPr/>
          </p:nvSpPr>
          <p:spPr bwMode="auto">
            <a:xfrm>
              <a:off x="7625633" y="3648323"/>
              <a:ext cx="123229" cy="116328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22"/>
            <p:cNvSpPr/>
            <p:nvPr/>
          </p:nvSpPr>
          <p:spPr bwMode="auto">
            <a:xfrm>
              <a:off x="7469872" y="3648323"/>
              <a:ext cx="256317" cy="281948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TextBox 23"/>
            <p:cNvSpPr txBox="1"/>
            <p:nvPr/>
          </p:nvSpPr>
          <p:spPr>
            <a:xfrm>
              <a:off x="4635944" y="2238473"/>
              <a:ext cx="539554" cy="26226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关键词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24"/>
            <p:cNvSpPr txBox="1"/>
            <p:nvPr/>
          </p:nvSpPr>
          <p:spPr>
            <a:xfrm>
              <a:off x="6242880" y="2657441"/>
              <a:ext cx="539554" cy="26226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关键词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25"/>
            <p:cNvSpPr txBox="1"/>
            <p:nvPr/>
          </p:nvSpPr>
          <p:spPr>
            <a:xfrm>
              <a:off x="4221752" y="4133799"/>
              <a:ext cx="539554" cy="26226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4" name="TextBox 26"/>
            <p:cNvSpPr txBox="1"/>
            <p:nvPr/>
          </p:nvSpPr>
          <p:spPr>
            <a:xfrm>
              <a:off x="7314945" y="3849392"/>
              <a:ext cx="539554" cy="26226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6880007" y="5386764"/>
              <a:ext cx="539554" cy="26226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>
                  <a:solidFill>
                    <a:schemeClr val="bg1"/>
                  </a:solidFill>
                </a:rPr>
                <a:t>关键词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658053" y="4243409"/>
              <a:ext cx="641999" cy="31143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: Shape 29"/>
            <p:cNvSpPr/>
            <p:nvPr/>
          </p:nvSpPr>
          <p:spPr bwMode="auto">
            <a:xfrm>
              <a:off x="6406680" y="2471527"/>
              <a:ext cx="216651" cy="228961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Freeform: Shape 30"/>
            <p:cNvSpPr/>
            <p:nvPr/>
          </p:nvSpPr>
          <p:spPr bwMode="auto">
            <a:xfrm>
              <a:off x="4766620" y="2013100"/>
              <a:ext cx="278201" cy="248656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Freeform: Shape 31"/>
            <p:cNvSpPr/>
            <p:nvPr/>
          </p:nvSpPr>
          <p:spPr bwMode="auto">
            <a:xfrm>
              <a:off x="4369316" y="3919741"/>
              <a:ext cx="248658" cy="258503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Freeform: Shape 32"/>
            <p:cNvSpPr/>
            <p:nvPr/>
          </p:nvSpPr>
          <p:spPr bwMode="auto">
            <a:xfrm>
              <a:off x="7041889" y="5201646"/>
              <a:ext cx="230251" cy="2303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14544" y="2384168"/>
            <a:ext cx="3049696" cy="1338450"/>
            <a:chOff x="1622952" y="1731325"/>
            <a:chExt cx="3049696" cy="1338450"/>
          </a:xfrm>
        </p:grpSpPr>
        <p:sp>
          <p:nvSpPr>
            <p:cNvPr id="45" name="TextBox 17"/>
            <p:cNvSpPr txBox="1"/>
            <p:nvPr/>
          </p:nvSpPr>
          <p:spPr>
            <a:xfrm>
              <a:off x="1622952" y="1731325"/>
              <a:ext cx="10325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Numpy</a:t>
              </a:r>
              <a:endPara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46" name="TextBox 18"/>
            <p:cNvSpPr txBox="1"/>
            <p:nvPr/>
          </p:nvSpPr>
          <p:spPr>
            <a:xfrm>
              <a:off x="1626654" y="2055045"/>
              <a:ext cx="304599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支持高级大量的维度数组与矩阵运算，此外也针对数组运算提供大量的数学函数库。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915781" y="4730693"/>
            <a:ext cx="3049696" cy="1338450"/>
            <a:chOff x="1622952" y="1731325"/>
            <a:chExt cx="3049696" cy="1338450"/>
          </a:xfrm>
        </p:grpSpPr>
        <p:sp>
          <p:nvSpPr>
            <p:cNvPr id="48" name="TextBox 17"/>
            <p:cNvSpPr txBox="1"/>
            <p:nvPr/>
          </p:nvSpPr>
          <p:spPr>
            <a:xfrm>
              <a:off x="1622952" y="1731325"/>
              <a:ext cx="1398270" cy="3683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Matplotlib</a:t>
              </a:r>
              <a:endPara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49" name="TextBox 18"/>
            <p:cNvSpPr txBox="1"/>
            <p:nvPr/>
          </p:nvSpPr>
          <p:spPr>
            <a:xfrm>
              <a:off x="1626654" y="2055045"/>
              <a:ext cx="304599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是Python 2D绘图领域的基础套件，它让使用者将数据图形化，并提供多样化的输出格式。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2" name="TextBox 18"/>
          <p:cNvSpPr txBox="1"/>
          <p:nvPr/>
        </p:nvSpPr>
        <p:spPr>
          <a:xfrm>
            <a:off x="8192013" y="4507678"/>
            <a:ext cx="3045994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注意：三者不是独自作用的，它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们是相辅相成的，是数据挖掘和机器学习中最常用的三个库函数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452776" y="479708"/>
            <a:ext cx="136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plotly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52880" y="1376045"/>
            <a:ext cx="52019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Plotly是一个非常著名且强大的开源数据可视化框架，它通过构建基于浏览器显示的web形式的可交互图表来展示信息，可创建多达数十种精美的图表和地图。由于Plotly具有动态、美观、易用、种类丰富等特性。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2880" y="3505835"/>
            <a:ext cx="30079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plotly 两种方式绘制图表：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2730" y="4224655"/>
            <a:ext cx="71977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1. </a:t>
            </a:r>
            <a:r>
              <a:rPr lang="zh-CN" altLang="en-US">
                <a:solidFill>
                  <a:schemeClr val="bg1"/>
                </a:solidFill>
              </a:rPr>
              <a:t>在线：将你的可视化图像保存到网站上，便于共享和保存。在使用          </a:t>
            </a:r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plotly的时候，需要在官网注册一个个人账号，设置个人密码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2.离线：直接在本地生成可视化图像，便于使用。（推荐使用离线方	式，方便查看和阅读）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452776" y="479708"/>
            <a:ext cx="136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plotly</a:t>
            </a:r>
            <a:endParaRPr lang="en-US" altLang="zh-CN" dirty="0"/>
          </a:p>
        </p:txBody>
      </p:sp>
      <p:pic>
        <p:nvPicPr>
          <p:cNvPr id="39" name="图片 38" descr="202002271954282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980" y="1424940"/>
            <a:ext cx="10058400" cy="4756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1" b="44127"/>
          <a:stretch>
            <a:fillRect/>
          </a:stretch>
        </p:blipFill>
        <p:spPr>
          <a:xfrm>
            <a:off x="0" y="6552"/>
            <a:ext cx="12192000" cy="24984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125927"/>
            <a:ext cx="12192000" cy="90307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61560" y="2254612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其他绘图库</a:t>
            </a:r>
            <a:endParaRPr lang="zh-CN" altLang="en-US" sz="3600" b="1" dirty="0">
              <a:solidFill>
                <a:srgbClr val="125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63265" y="3302635"/>
            <a:ext cx="6700520" cy="6299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</a:lstStyle>
          <a:p>
            <a:pPr algn="ctr"/>
            <a:r>
              <a:rPr lang="en-US" altLang="zh-CN" sz="1400" dirty="0"/>
              <a:t>python</a:t>
            </a:r>
            <a:r>
              <a:rPr lang="zh-CN" altLang="en-US" sz="1400" dirty="0"/>
              <a:t>拥有的绘图库有很多，并不需要掌握全部，可以记住几个经常要用到的画图函数</a:t>
            </a:r>
            <a:r>
              <a:rPr lang="zh-CN" altLang="en-US" sz="1400" dirty="0"/>
              <a:t>，其他的在需要的时候去看相对应库的官方文档即可</a:t>
            </a:r>
            <a:endParaRPr lang="zh-CN" altLang="en-US" sz="1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529490" y="4831873"/>
            <a:ext cx="4213839" cy="962640"/>
            <a:chOff x="1529490" y="4831873"/>
            <a:chExt cx="4213839" cy="962640"/>
          </a:xfrm>
        </p:grpSpPr>
        <p:sp>
          <p:nvSpPr>
            <p:cNvPr id="6" name="文本框 5"/>
            <p:cNvSpPr txBox="1"/>
            <p:nvPr/>
          </p:nvSpPr>
          <p:spPr>
            <a:xfrm>
              <a:off x="1530019" y="4831873"/>
              <a:ext cx="936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Bokeh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29490" y="5241428"/>
              <a:ext cx="421383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dirty="0"/>
                <a:t>Bokeh便能够创建出简洁漂亮的交互式可视化效果，也可以和非常大型的或是流数据集进行高效互动。</a:t>
              </a:r>
              <a:endParaRPr dirty="0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1226024" y="4080924"/>
            <a:ext cx="9739952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26" name="组合 25"/>
          <p:cNvGrpSpPr/>
          <p:nvPr/>
        </p:nvGrpSpPr>
        <p:grpSpPr>
          <a:xfrm>
            <a:off x="7149769" y="4831873"/>
            <a:ext cx="4231090" cy="1192510"/>
            <a:chOff x="7149769" y="4831873"/>
            <a:chExt cx="4231090" cy="1192510"/>
          </a:xfrm>
        </p:grpSpPr>
        <p:sp>
          <p:nvSpPr>
            <p:cNvPr id="14" name="文本框 13"/>
            <p:cNvSpPr txBox="1"/>
            <p:nvPr/>
          </p:nvSpPr>
          <p:spPr>
            <a:xfrm>
              <a:off x="7149769" y="4831873"/>
              <a:ext cx="9620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mpld3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167020" y="5240793"/>
              <a:ext cx="4213839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dirty="0"/>
                <a:t>将Python的核心绘图库matplotlib，以及备受欢迎的JavaScript图表库D3结合在一起，就成为这款强大的交互图表了</a:t>
              </a:r>
              <a:endParaRPr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11225" y="4809486"/>
            <a:ext cx="567994" cy="567994"/>
            <a:chOff x="911225" y="4809486"/>
            <a:chExt cx="567994" cy="567994"/>
          </a:xfrm>
        </p:grpSpPr>
        <p:sp>
          <p:nvSpPr>
            <p:cNvPr id="8" name="椭圆 7"/>
            <p:cNvSpPr/>
            <p:nvPr/>
          </p:nvSpPr>
          <p:spPr>
            <a:xfrm>
              <a:off x="911225" y="4809486"/>
              <a:ext cx="567994" cy="56799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78326" y="4903708"/>
              <a:ext cx="433792" cy="328275"/>
              <a:chOff x="10361283" y="4344600"/>
              <a:chExt cx="625426" cy="473295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8" name="Freeform 1460"/>
              <p:cNvSpPr/>
              <p:nvPr/>
            </p:nvSpPr>
            <p:spPr bwMode="auto">
              <a:xfrm>
                <a:off x="10361283" y="4795358"/>
                <a:ext cx="625426" cy="22537"/>
              </a:xfrm>
              <a:custGeom>
                <a:avLst/>
                <a:gdLst>
                  <a:gd name="T0" fmla="*/ 1 w 25"/>
                  <a:gd name="T1" fmla="*/ 1 h 1"/>
                  <a:gd name="T2" fmla="*/ 0 w 25"/>
                  <a:gd name="T3" fmla="*/ 0 h 1"/>
                  <a:gd name="T4" fmla="*/ 1 w 25"/>
                  <a:gd name="T5" fmla="*/ 0 h 1"/>
                  <a:gd name="T6" fmla="*/ 25 w 25"/>
                  <a:gd name="T7" fmla="*/ 0 h 1"/>
                  <a:gd name="T8" fmla="*/ 25 w 25"/>
                  <a:gd name="T9" fmla="*/ 0 h 1"/>
                  <a:gd name="T10" fmla="*/ 25 w 25"/>
                  <a:gd name="T11" fmla="*/ 1 h 1"/>
                  <a:gd name="T12" fmla="*/ 1 w 2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461"/>
              <p:cNvSpPr>
                <a:spLocks noChangeArrowheads="1"/>
              </p:cNvSpPr>
              <p:nvPr/>
            </p:nvSpPr>
            <p:spPr bwMode="auto">
              <a:xfrm>
                <a:off x="10434533" y="4440385"/>
                <a:ext cx="101419" cy="30426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1462"/>
              <p:cNvSpPr>
                <a:spLocks noChangeArrowheads="1"/>
              </p:cNvSpPr>
              <p:nvPr/>
            </p:nvSpPr>
            <p:spPr bwMode="auto">
              <a:xfrm>
                <a:off x="10586663" y="4344600"/>
                <a:ext cx="73250" cy="40004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1463"/>
              <p:cNvSpPr>
                <a:spLocks noChangeArrowheads="1"/>
              </p:cNvSpPr>
              <p:nvPr/>
            </p:nvSpPr>
            <p:spPr bwMode="auto">
              <a:xfrm>
                <a:off x="10710621" y="4468559"/>
                <a:ext cx="73250" cy="276091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1464"/>
              <p:cNvSpPr>
                <a:spLocks noChangeArrowheads="1"/>
              </p:cNvSpPr>
              <p:nvPr/>
            </p:nvSpPr>
            <p:spPr bwMode="auto">
              <a:xfrm>
                <a:off x="10834580" y="4569980"/>
                <a:ext cx="101419" cy="174669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530975" y="4809486"/>
            <a:ext cx="567994" cy="567994"/>
            <a:chOff x="6530975" y="4809486"/>
            <a:chExt cx="567994" cy="567994"/>
          </a:xfrm>
        </p:grpSpPr>
        <p:sp>
          <p:nvSpPr>
            <p:cNvPr id="16" name="椭圆 15"/>
            <p:cNvSpPr/>
            <p:nvPr/>
          </p:nvSpPr>
          <p:spPr>
            <a:xfrm>
              <a:off x="6530975" y="4809486"/>
              <a:ext cx="567994" cy="56799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6651591" y="4920401"/>
              <a:ext cx="326762" cy="346164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879591" y="3775688"/>
            <a:ext cx="3904892" cy="312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535766" y="4616521"/>
            <a:ext cx="3144740" cy="931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879591" y="3715813"/>
            <a:ext cx="3904892" cy="4321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456921" y="2158244"/>
            <a:ext cx="3904892" cy="3123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268176" y="813638"/>
            <a:ext cx="3144740" cy="9319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4456921" y="2098369"/>
            <a:ext cx="3904892" cy="43214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48866" y="4239739"/>
            <a:ext cx="3904892" cy="31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6885" y="3968035"/>
            <a:ext cx="3144740" cy="9319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48866" y="4179864"/>
            <a:ext cx="3904892" cy="43214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8551" y="1898972"/>
            <a:ext cx="237490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8000">
                      <a:prstClr val="white"/>
                    </a:gs>
                    <a:gs pos="85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DINOT-Bold" panose="02000503030000020004" pitchFamily="50" charset="0"/>
                <a:ea typeface="微软雅黑" panose="020B0503020204020204" pitchFamily="34" charset="-122"/>
                <a:cs typeface="+mn-cs"/>
              </a:rPr>
              <a:t>2020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prstClr val="white"/>
                  </a:gs>
                  <a:gs pos="85000">
                    <a:prstClr val="white">
                      <a:alpha val="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DINOT-Bold" panose="02000503030000020004" pitchFamily="50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88560" y="3176261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6700" y="3094083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76700" y="3966326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05112" y="4147830"/>
            <a:ext cx="1581785" cy="3371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WEI LE SHE JI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528354" y="4734948"/>
            <a:ext cx="1135292" cy="2720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80404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2020.04.03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80404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31628 -0.9363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46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3816 -0.1141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5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3816 -0.1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578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30377 0.955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477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0.03763 0.1226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6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0.03763 0.1236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61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0.79922 -0.0030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61" y="-1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6654 -0.00162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6654 -0.0016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9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05987" y="-2448198"/>
            <a:ext cx="5381296" cy="5345894"/>
            <a:chOff x="4567376" y="1317489"/>
            <a:chExt cx="3057248" cy="30371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67376" y="1317489"/>
              <a:ext cx="3057248" cy="303713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4372" y="1623106"/>
              <a:ext cx="2423256" cy="2425904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762366" y="340861"/>
            <a:ext cx="2667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rPr>
              <a:t>CONTENT</a:t>
            </a:r>
            <a:endParaRPr lang="zh-CN" altLang="en-US" sz="44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DINOT-Bold" panose="02000503030000020004" pitchFamily="50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23748" y="3277424"/>
            <a:ext cx="8744504" cy="1323439"/>
            <a:chOff x="1875309" y="3277424"/>
            <a:chExt cx="8744504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1875309" y="3277424"/>
              <a:ext cx="13003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DINOT-Bold" panose="02000503030000020004" pitchFamily="50" charset="0"/>
                </a:rPr>
                <a:t>01</a:t>
              </a:r>
              <a:endParaRPr lang="zh-CN" altLang="en-US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356692" y="3277424"/>
              <a:ext cx="13003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DINOT-Bold" panose="02000503030000020004" pitchFamily="50" charset="0"/>
                </a:rPr>
                <a:t>02</a:t>
              </a:r>
              <a:endParaRPr lang="zh-CN" altLang="en-US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38075" y="3277424"/>
              <a:ext cx="13003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DINOT-Bold" panose="02000503030000020004" pitchFamily="50" charset="0"/>
                </a:rPr>
                <a:t>03</a:t>
              </a:r>
              <a:endParaRPr lang="zh-CN" altLang="en-US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319457" y="3277424"/>
              <a:ext cx="13003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DINOT-Bold" panose="02000503030000020004" pitchFamily="50" charset="0"/>
                </a:rPr>
                <a:t>04</a:t>
              </a:r>
              <a:endParaRPr lang="zh-CN" altLang="en-US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endParaRPr>
            </a:p>
          </p:txBody>
        </p:sp>
      </p:grpSp>
      <p:sp>
        <p:nvSpPr>
          <p:cNvPr id="12" name="TextBox 17"/>
          <p:cNvSpPr txBox="1"/>
          <p:nvPr/>
        </p:nvSpPr>
        <p:spPr>
          <a:xfrm>
            <a:off x="1833857" y="4528127"/>
            <a:ext cx="1080135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Numpy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4332069" y="4528127"/>
            <a:ext cx="10464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Pandas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6612793" y="4528127"/>
            <a:ext cx="144780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Matplotlib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9091636" y="4528127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其他绘图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库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5248911" y="4617038"/>
            <a:ext cx="16941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Numpy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5823" y="2174338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DINOT-Bold" panose="02000503030000020004" pitchFamily="50" charset="0"/>
              </a:rPr>
              <a:t>01</a:t>
            </a:r>
            <a:endParaRPr lang="zh-CN" altLang="en-US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DINOT-Bold" panose="020005030300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462936" y="489233"/>
            <a:ext cx="1694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en-US" altLang="zh-CN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0" y="1456690"/>
            <a:ext cx="4137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NumPy的主要对象是同构的多维数组。它是一个元素表（通常是数字），都是相同的类型，由正整数元组索引。在NumPy维度中称为轴。轴数是等级。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 descr="3203841-96512a0877ab0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0" y="1073785"/>
            <a:ext cx="5314950" cy="2677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3515" y="4455795"/>
            <a:ext cx="3063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如图所示，该数组具有两个等级。第一维（轴）为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，第二维（轴）为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3515" y="5716905"/>
            <a:ext cx="42754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NumPy的数组类称为ndarray。 它的别名也叫数组。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945765"/>
            <a:ext cx="2366645" cy="2354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9655" y="5602605"/>
            <a:ext cx="4369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[[80,88],[82,81],[84,75][86,83][75,81]]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462936" y="489233"/>
            <a:ext cx="29133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</a:t>
            </a:r>
            <a:endParaRPr lang="zh-CN" altLang="en-US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6770" y="1481455"/>
            <a:ext cx="4185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ndarray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.</a:t>
            </a:r>
            <a:r>
              <a:rPr lang="zh-CN" altLang="en-US">
                <a:solidFill>
                  <a:schemeClr val="bg1"/>
                </a:solidFill>
              </a:rPr>
              <a:t>ndim： 数组轴(维度)的个数，  </a:t>
            </a:r>
            <a:r>
              <a:rPr lang="en-US" altLang="zh-CN">
                <a:solidFill>
                  <a:schemeClr val="bg1"/>
                </a:solidFill>
              </a:rPr>
              <a:t>		 </a:t>
            </a:r>
            <a:r>
              <a:rPr lang="zh-CN" altLang="en-US">
                <a:solidFill>
                  <a:schemeClr val="bg1"/>
                </a:solidFill>
              </a:rPr>
              <a:t>轴的个数被称作秩，</a:t>
            </a:r>
            <a:r>
              <a:rPr lang="en-US" altLang="zh-CN">
                <a:solidFill>
                  <a:schemeClr val="bg1"/>
                </a:solidFill>
              </a:rPr>
              <a:t>		 </a:t>
            </a:r>
            <a:r>
              <a:rPr lang="zh-CN" altLang="en-US">
                <a:solidFill>
                  <a:schemeClr val="bg1"/>
                </a:solidFill>
              </a:rPr>
              <a:t>如图，该数组的</a:t>
            </a:r>
            <a:r>
              <a:rPr lang="en-US" altLang="zh-CN">
                <a:solidFill>
                  <a:schemeClr val="bg1"/>
                </a:solidFill>
              </a:rPr>
              <a:t>ndim		 </a:t>
            </a:r>
            <a:r>
              <a:rPr lang="zh-CN" altLang="en-US">
                <a:solidFill>
                  <a:schemeClr val="bg1"/>
                </a:solidFill>
              </a:rPr>
              <a:t>为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035" y="2841625"/>
            <a:ext cx="40976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2. ndarray.</a:t>
            </a:r>
            <a:r>
              <a:rPr lang="zh-CN" altLang="en-US">
                <a:solidFill>
                  <a:schemeClr val="bg1"/>
                </a:solidFill>
              </a:rPr>
              <a:t>shape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r>
              <a:rPr lang="zh-CN" altLang="en-US">
                <a:solidFill>
                  <a:schemeClr val="bg1"/>
                </a:solidFill>
              </a:rPr>
              <a:t> 数组的维度, 例如图  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个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排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列的矩阵，它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的shape属性将是</a:t>
            </a:r>
            <a:r>
              <a:rPr lang="en-US" altLang="zh-CN">
                <a:solidFill>
                  <a:schemeClr val="bg1"/>
                </a:solidFill>
              </a:rPr>
              <a:t>			</a:t>
            </a:r>
            <a:r>
              <a:rPr lang="zh-CN" altLang="en-US">
                <a:solidFill>
                  <a:schemeClr val="bg1"/>
                </a:solidFill>
              </a:rPr>
              <a:t>(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,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),这个元组的长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度显然是秩，即维度</a:t>
            </a:r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或者ndim属性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4580" y="4833620"/>
            <a:ext cx="39287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3.ndarray.</a:t>
            </a:r>
            <a:r>
              <a:rPr lang="zh-CN" altLang="en-US">
                <a:solidFill>
                  <a:schemeClr val="bg1"/>
                </a:solidFill>
              </a:rPr>
              <a:t>size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r>
              <a:rPr lang="zh-CN" altLang="en-US">
                <a:solidFill>
                  <a:schemeClr val="bg1"/>
                </a:solidFill>
              </a:rPr>
              <a:t> 数组元素的总个数，</a:t>
            </a:r>
            <a:r>
              <a:rPr lang="en-US" altLang="zh-CN">
                <a:solidFill>
                  <a:schemeClr val="bg1"/>
                </a:solidFill>
              </a:rPr>
              <a:t>		          </a:t>
            </a:r>
            <a:r>
              <a:rPr lang="zh-CN" altLang="en-US">
                <a:solidFill>
                  <a:schemeClr val="bg1"/>
                </a:solidFill>
              </a:rPr>
              <a:t>等于shape属性中元</a:t>
            </a:r>
            <a:r>
              <a:rPr lang="en-US" altLang="zh-CN">
                <a:solidFill>
                  <a:schemeClr val="bg1"/>
                </a:solidFill>
              </a:rPr>
              <a:t>		          </a:t>
            </a:r>
            <a:r>
              <a:rPr lang="zh-CN" altLang="en-US">
                <a:solidFill>
                  <a:schemeClr val="bg1"/>
                </a:solidFill>
              </a:rPr>
              <a:t>组元素的乘积。上图</a:t>
            </a:r>
            <a:r>
              <a:rPr lang="en-US" altLang="zh-CN">
                <a:solidFill>
                  <a:schemeClr val="bg1"/>
                </a:solidFill>
              </a:rPr>
              <a:t>		          </a:t>
            </a:r>
            <a:r>
              <a:rPr lang="zh-CN" altLang="en-US">
                <a:solidFill>
                  <a:schemeClr val="bg1"/>
                </a:solidFill>
              </a:rPr>
              <a:t>为</a:t>
            </a:r>
            <a:r>
              <a:rPr lang="en-US" altLang="zh-CN">
                <a:solidFill>
                  <a:schemeClr val="bg1"/>
                </a:solidFill>
              </a:rPr>
              <a:t>10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4230" y="876300"/>
            <a:ext cx="2422525" cy="2409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33450" y="3471861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3450" y="4914899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3450" y="2028824"/>
            <a:ext cx="457200" cy="120967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90650" y="2028824"/>
            <a:ext cx="5353050" cy="1209676"/>
            <a:chOff x="1390650" y="2028824"/>
            <a:chExt cx="5353050" cy="1209676"/>
          </a:xfrm>
        </p:grpSpPr>
        <p:sp>
          <p:nvSpPr>
            <p:cNvPr id="6" name="矩形 5"/>
            <p:cNvSpPr/>
            <p:nvPr/>
          </p:nvSpPr>
          <p:spPr>
            <a:xfrm>
              <a:off x="1390650" y="2028824"/>
              <a:ext cx="5353050" cy="120967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390650" y="2028824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70387" y="2139499"/>
              <a:ext cx="216725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快速创建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维数组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87830" y="2453639"/>
              <a:ext cx="456755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en-US" altLang="zh-CN" sz="1600" dirty="0"/>
                <a:t>Numpy</a:t>
              </a:r>
              <a:r>
                <a:rPr lang="zh-CN" altLang="en-US" sz="1600" dirty="0"/>
                <a:t>适合快速创建指定数组或者随机数组，例如生成（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，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）列全为</a:t>
              </a:r>
              <a:r>
                <a:rPr lang="en-US" altLang="zh-CN" sz="1600" dirty="0"/>
                <a:t>0</a:t>
              </a:r>
              <a:r>
                <a:rPr lang="zh-CN" altLang="en-US" sz="1600" dirty="0"/>
                <a:t>或者随机</a:t>
              </a:r>
              <a:r>
                <a:rPr lang="zh-CN" altLang="en-US" sz="1600" dirty="0"/>
                <a:t>的数组等。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90650" y="3499166"/>
            <a:ext cx="5353050" cy="1209676"/>
            <a:chOff x="1390650" y="3471861"/>
            <a:chExt cx="5353050" cy="1209676"/>
          </a:xfrm>
        </p:grpSpPr>
        <p:sp>
          <p:nvSpPr>
            <p:cNvPr id="12" name="矩形 11"/>
            <p:cNvSpPr/>
            <p:nvPr/>
          </p:nvSpPr>
          <p:spPr>
            <a:xfrm>
              <a:off x="1390650" y="3471861"/>
              <a:ext cx="5353050" cy="120967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90650" y="3471861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70387" y="3582537"/>
              <a:ext cx="235013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的条件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87639" y="3876620"/>
              <a:ext cx="440836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en-US" altLang="zh-CN" sz="1600" dirty="0"/>
                <a:t>Numpy</a:t>
              </a:r>
              <a:r>
                <a:rPr lang="zh-CN" altLang="en-US" sz="1600" dirty="0"/>
                <a:t>的计算十分简单，其中重要的有矩阵的条件运算，统计运算等</a:t>
              </a:r>
              <a:endParaRPr lang="zh-CN" altLang="en-US" sz="16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390650" y="4914899"/>
            <a:ext cx="5353050" cy="1209676"/>
            <a:chOff x="1390650" y="4914899"/>
            <a:chExt cx="5353050" cy="1209676"/>
          </a:xfrm>
        </p:grpSpPr>
        <p:sp>
          <p:nvSpPr>
            <p:cNvPr id="18" name="矩形 17"/>
            <p:cNvSpPr/>
            <p:nvPr/>
          </p:nvSpPr>
          <p:spPr>
            <a:xfrm>
              <a:off x="1390650" y="4914899"/>
              <a:ext cx="5353050" cy="120967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90650" y="4914899"/>
              <a:ext cx="5353050" cy="120967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7532" y="4985569"/>
              <a:ext cx="235013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Numpy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的数组运算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7639" y="5319657"/>
              <a:ext cx="440836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r>
                <a:rPr lang="zh-CN" altLang="en-US" sz="1600" dirty="0"/>
                <a:t>主要包括数组与数的运算，矩阵与矩阵的</a:t>
              </a:r>
              <a:r>
                <a:rPr lang="zh-CN" altLang="en-US" sz="1600" dirty="0"/>
                <a:t>运算，例如：矩阵点乘，矩阵倒置等</a:t>
              </a:r>
              <a:endParaRPr lang="zh-CN" altLang="en-US" sz="1600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452776" y="479708"/>
            <a:ext cx="3726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Numpy</a:t>
            </a:r>
            <a:r>
              <a:rPr lang="zh-CN" altLang="en-US" dirty="0"/>
              <a:t>的其他用途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920" y="2453640"/>
            <a:ext cx="2146300" cy="253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  <p:bldP spid="19" grpId="0" bldLvl="0" animBg="1"/>
      <p:bldP spid="19" grpId="1" bldLvl="0" animBg="1"/>
      <p:bldP spid="7" grpId="0" bldLvl="0" animBg="1"/>
      <p:bldP spid="7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452776" y="479708"/>
            <a:ext cx="16129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en-US" altLang="zh-CN" sz="3200" b="1" dirty="0">
              <a:solidFill>
                <a:srgbClr val="73BF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2880" y="1351915"/>
            <a:ext cx="6442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安装方式：</a:t>
            </a:r>
            <a:r>
              <a:rPr lang="en-US" altLang="zh-CN" sz="2400">
                <a:solidFill>
                  <a:schemeClr val="bg1"/>
                </a:solidFill>
              </a:rPr>
              <a:t>1. cmd</a:t>
            </a:r>
            <a:r>
              <a:rPr lang="zh-CN" altLang="en-US" sz="2400">
                <a:solidFill>
                  <a:schemeClr val="bg1"/>
                </a:solidFill>
              </a:rPr>
              <a:t>中使用</a:t>
            </a:r>
            <a:r>
              <a:rPr lang="en-US" altLang="zh-CN" sz="2400">
                <a:solidFill>
                  <a:schemeClr val="bg1"/>
                </a:solidFill>
              </a:rPr>
              <a:t>pip install numpy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2. pycharm</a:t>
            </a:r>
            <a:r>
              <a:rPr lang="zh-CN" altLang="en-US" sz="2400">
                <a:solidFill>
                  <a:schemeClr val="bg1"/>
                </a:solidFill>
              </a:rPr>
              <a:t>使用project </a:t>
            </a:r>
            <a:r>
              <a:rPr lang="en-US" altLang="zh-CN" sz="2400">
                <a:solidFill>
                  <a:schemeClr val="bg1"/>
                </a:solidFill>
              </a:rPr>
              <a:t>interpreter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      3. Anaconda自带numpy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32255" y="2994025"/>
            <a:ext cx="540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调用</a:t>
            </a:r>
            <a:r>
              <a:rPr lang="zh-CN" altLang="en-US" sz="2400">
                <a:solidFill>
                  <a:schemeClr val="bg1"/>
                </a:solidFill>
              </a:rPr>
              <a:t>方式：  </a:t>
            </a:r>
            <a:r>
              <a:rPr lang="en-US" altLang="zh-CN" sz="2400">
                <a:solidFill>
                  <a:schemeClr val="bg1"/>
                </a:solidFill>
              </a:rPr>
              <a:t>import numpy as np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70985" y="4485005"/>
            <a:ext cx="3032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简单操作一下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5269866" y="4617038"/>
            <a:ext cx="165227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>
            <a:defPPr>
              <a:defRPr lang="zh-CN"/>
            </a:defPPr>
            <a:lvl1pPr algn="ctr"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/>
              <a:t>pandas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445823" y="2174338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8000">
                      <a:prstClr val="white"/>
                    </a:gs>
                    <a:gs pos="85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DINOT-Bold" panose="02000503030000020004" pitchFamily="50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prstClr val="white"/>
                  </a:gs>
                  <a:gs pos="85000">
                    <a:prstClr val="white">
                      <a:alpha val="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DINOT-Bold" panose="02000503030000020004" pitchFamily="50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2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</Words>
  <Application>WPS 演示</Application>
  <PresentationFormat>宽屏</PresentationFormat>
  <Paragraphs>205</Paragraphs>
  <Slides>23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DINOT-Bold</vt:lpstr>
      <vt:lpstr>Yu Gothic UI</vt:lpstr>
      <vt:lpstr>微软雅黑</vt:lpstr>
      <vt:lpstr>Lato Regular</vt:lpstr>
      <vt:lpstr>Segoe Print</vt:lpstr>
      <vt:lpstr>Lato Light</vt:lpstr>
      <vt:lpstr>Arial Unicode MS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堇安生年</cp:lastModifiedBy>
  <cp:revision>11</cp:revision>
  <dcterms:created xsi:type="dcterms:W3CDTF">2020-03-31T11:30:00Z</dcterms:created>
  <dcterms:modified xsi:type="dcterms:W3CDTF">2020-04-03T12:11:55Z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